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4427" r:id="rId2"/>
    <p:sldId id="4428" r:id="rId3"/>
    <p:sldId id="4429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192F73C-7003-D457-5FBE-F18E3A468B5B}" name="Chounet, Katie R - Washington, DC" initials="KC" userId="S::Kaitlyn.R.Chounet@usps.gov::5d4cf302-6485-49dd-bb54-111368d6d17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296"/>
    <a:srgbClr val="004ADE"/>
    <a:srgbClr val="0052F6"/>
    <a:srgbClr val="216BFF"/>
    <a:srgbClr val="004BE2"/>
    <a:srgbClr val="1D49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92" autoAdjust="0"/>
    <p:restoredTop sz="94660"/>
  </p:normalViewPr>
  <p:slideViewPr>
    <p:cSldViewPr snapToGrid="0">
      <p:cViewPr varScale="1">
        <p:scale>
          <a:sx n="69" d="100"/>
          <a:sy n="69" d="100"/>
        </p:scale>
        <p:origin x="72" y="7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8/10/relationships/authors" Target="author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ievsky, Matthew W - Washington, DC" userId="38ed0a6e-dbf4-46ab-81ab-04fcf029a11d" providerId="ADAL" clId="{36D9BFF2-C716-491B-B878-330D759D40E0}"/>
    <pc:docChg chg="custSel modSld">
      <pc:chgData name="Tievsky, Matthew W - Washington, DC" userId="38ed0a6e-dbf4-46ab-81ab-04fcf029a11d" providerId="ADAL" clId="{36D9BFF2-C716-491B-B878-330D759D40E0}" dt="2026-09-29T18:16:56.976" v="167" actId="478"/>
      <pc:docMkLst>
        <pc:docMk/>
      </pc:docMkLst>
      <pc:sldChg chg="delSp mod">
        <pc:chgData name="Tievsky, Matthew W - Washington, DC" userId="38ed0a6e-dbf4-46ab-81ab-04fcf029a11d" providerId="ADAL" clId="{36D9BFF2-C716-491B-B878-330D759D40E0}" dt="2026-09-29T18:16:53.351" v="165" actId="478"/>
        <pc:sldMkLst>
          <pc:docMk/>
          <pc:sldMk cId="4091537028" sldId="4427"/>
        </pc:sldMkLst>
        <pc:spChg chg="del">
          <ac:chgData name="Tievsky, Matthew W - Washington, DC" userId="38ed0a6e-dbf4-46ab-81ab-04fcf029a11d" providerId="ADAL" clId="{36D9BFF2-C716-491B-B878-330D759D40E0}" dt="2026-09-29T18:16:53.351" v="165" actId="478"/>
          <ac:spMkLst>
            <pc:docMk/>
            <pc:sldMk cId="4091537028" sldId="4427"/>
            <ac:spMk id="4" creationId="{C7199C5F-EA5C-5F3B-6F63-3A8C85A3E7C7}"/>
          </ac:spMkLst>
        </pc:spChg>
      </pc:sldChg>
      <pc:sldChg chg="delSp modSp mod">
        <pc:chgData name="Tievsky, Matthew W - Washington, DC" userId="38ed0a6e-dbf4-46ab-81ab-04fcf029a11d" providerId="ADAL" clId="{36D9BFF2-C716-491B-B878-330D759D40E0}" dt="2026-09-29T18:16:55.251" v="166" actId="478"/>
        <pc:sldMkLst>
          <pc:docMk/>
          <pc:sldMk cId="1259108377" sldId="4428"/>
        </pc:sldMkLst>
        <pc:spChg chg="mod">
          <ac:chgData name="Tievsky, Matthew W - Washington, DC" userId="38ed0a6e-dbf4-46ab-81ab-04fcf029a11d" providerId="ADAL" clId="{36D9BFF2-C716-491B-B878-330D759D40E0}" dt="2026-09-10T14:30:35.706" v="164" actId="20577"/>
          <ac:spMkLst>
            <pc:docMk/>
            <pc:sldMk cId="1259108377" sldId="4428"/>
            <ac:spMk id="3" creationId="{00000000-0000-0000-0000-000000000000}"/>
          </ac:spMkLst>
        </pc:spChg>
        <pc:spChg chg="del">
          <ac:chgData name="Tievsky, Matthew W - Washington, DC" userId="38ed0a6e-dbf4-46ab-81ab-04fcf029a11d" providerId="ADAL" clId="{36D9BFF2-C716-491B-B878-330D759D40E0}" dt="2026-09-29T18:16:55.251" v="166" actId="478"/>
          <ac:spMkLst>
            <pc:docMk/>
            <pc:sldMk cId="1259108377" sldId="4428"/>
            <ac:spMk id="5" creationId="{B7C825F5-35EC-5958-EBEA-B15FDB3514D3}"/>
          </ac:spMkLst>
        </pc:spChg>
      </pc:sldChg>
      <pc:sldChg chg="delSp mod">
        <pc:chgData name="Tievsky, Matthew W - Washington, DC" userId="38ed0a6e-dbf4-46ab-81ab-04fcf029a11d" providerId="ADAL" clId="{36D9BFF2-C716-491B-B878-330D759D40E0}" dt="2026-09-29T18:16:56.976" v="167" actId="478"/>
        <pc:sldMkLst>
          <pc:docMk/>
          <pc:sldMk cId="3994583276" sldId="4429"/>
        </pc:sldMkLst>
        <pc:spChg chg="del">
          <ac:chgData name="Tievsky, Matthew W - Washington, DC" userId="38ed0a6e-dbf4-46ab-81ab-04fcf029a11d" providerId="ADAL" clId="{36D9BFF2-C716-491B-B878-330D759D40E0}" dt="2026-09-29T18:16:56.976" v="167" actId="478"/>
          <ac:spMkLst>
            <pc:docMk/>
            <pc:sldMk cId="3994583276" sldId="4429"/>
            <ac:spMk id="4" creationId="{FAEACE36-42CE-F372-7F77-9B38828F8C55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YSCM_imag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95454" y="4420395"/>
            <a:ext cx="9173253" cy="1470025"/>
          </a:xfrm>
        </p:spPr>
        <p:txBody>
          <a:bodyPr anchor="t">
            <a:normAutofit/>
          </a:bodyPr>
          <a:lstStyle>
            <a:lvl1pPr algn="l">
              <a:defRPr sz="4000">
                <a:solidFill>
                  <a:srgbClr val="0D5089"/>
                </a:solidFill>
                <a:latin typeface="Helvetica"/>
                <a:cs typeface="Helvetic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5326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YSCM_image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3974" y="1357029"/>
            <a:ext cx="9893804" cy="1143000"/>
          </a:xfrm>
        </p:spPr>
        <p:txBody>
          <a:bodyPr anchor="t"/>
          <a:lstStyle>
            <a:lvl1pPr algn="l">
              <a:defRPr>
                <a:solidFill>
                  <a:srgbClr val="0D5089"/>
                </a:solidFill>
                <a:latin typeface="Helvetica"/>
                <a:cs typeface="Helvetic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01235" y="2500029"/>
            <a:ext cx="9893804" cy="3313756"/>
          </a:xfrm>
        </p:spPr>
        <p:txBody>
          <a:bodyPr/>
          <a:lstStyle>
            <a:lvl1pPr>
              <a:spcBef>
                <a:spcPts val="600"/>
              </a:spcBef>
              <a:spcAft>
                <a:spcPts val="600"/>
              </a:spcAft>
              <a:defRPr>
                <a:solidFill>
                  <a:srgbClr val="0D5089"/>
                </a:solidFill>
                <a:latin typeface="Helvetica"/>
                <a:cs typeface="Helvetica"/>
              </a:defRPr>
            </a:lvl1pPr>
            <a:lvl2pPr marL="742950" indent="-285750">
              <a:spcBef>
                <a:spcPts val="600"/>
              </a:spcBef>
              <a:spcAft>
                <a:spcPts val="600"/>
              </a:spcAft>
              <a:buFont typeface="Arial"/>
              <a:buChar char="•"/>
              <a:defRPr>
                <a:solidFill>
                  <a:srgbClr val="0D5089"/>
                </a:solidFill>
                <a:latin typeface="Helvetica"/>
                <a:cs typeface="Helvetica"/>
              </a:defRPr>
            </a:lvl2pPr>
            <a:lvl3pPr>
              <a:spcBef>
                <a:spcPts val="600"/>
              </a:spcBef>
              <a:spcAft>
                <a:spcPts val="600"/>
              </a:spcAft>
              <a:defRPr>
                <a:solidFill>
                  <a:srgbClr val="0D5089"/>
                </a:solidFill>
                <a:latin typeface="Helvetica"/>
                <a:cs typeface="Helvetica"/>
              </a:defRPr>
            </a:lvl3pPr>
            <a:lvl4pPr>
              <a:defRPr>
                <a:solidFill>
                  <a:srgbClr val="0D5089"/>
                </a:solidFill>
                <a:latin typeface="Helvetica"/>
                <a:cs typeface="Helvetica"/>
              </a:defRPr>
            </a:lvl4pPr>
            <a:lvl5pPr>
              <a:defRPr>
                <a:solidFill>
                  <a:srgbClr val="0D5089"/>
                </a:solidFill>
                <a:latin typeface="Helvetica"/>
                <a:cs typeface="Helvetica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04585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C727B9-E0E5-C64D-B9EB-E1E6ED80DA53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5605BD-D60B-8143-B545-81922F08A4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9724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07472" y="4926153"/>
            <a:ext cx="10377055" cy="1560786"/>
          </a:xfrm>
        </p:spPr>
        <p:txBody>
          <a:bodyPr>
            <a:normAutofit/>
          </a:bodyPr>
          <a:lstStyle/>
          <a:p>
            <a:pPr algn="ctr"/>
            <a:r>
              <a:rPr lang="en-US" sz="4400" dirty="0">
                <a:solidFill>
                  <a:srgbClr val="003296"/>
                </a:solidFill>
                <a:latin typeface="Arial"/>
                <a:ea typeface="+mn-ea"/>
              </a:rPr>
              <a:t>FOIA Requests Must Reasonably Describe the Records Sought</a:t>
            </a:r>
            <a:endParaRPr lang="en-US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15370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6320" y="584775"/>
            <a:ext cx="10119360" cy="972563"/>
          </a:xfrm>
        </p:spPr>
        <p:txBody>
          <a:bodyPr>
            <a:noAutofit/>
          </a:bodyPr>
          <a:lstStyle/>
          <a:p>
            <a:pPr algn="ctr"/>
            <a:r>
              <a:rPr lang="en-US" sz="4000" dirty="0">
                <a:solidFill>
                  <a:srgbClr val="003296"/>
                </a:solidFill>
                <a:latin typeface="Arial"/>
              </a:rPr>
              <a:t>FOIA Requests Must Reasonably Describe the Records Sought</a:t>
            </a:r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3573" y="2012892"/>
            <a:ext cx="10534997" cy="4260333"/>
          </a:xfrm>
        </p:spPr>
        <p:txBody>
          <a:bodyPr>
            <a:noAutofit/>
          </a:bodyPr>
          <a:lstStyle/>
          <a:p>
            <a:pPr marL="0" marR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rgbClr val="003296"/>
                </a:solidFill>
                <a:effectLst/>
                <a:latin typeface="Arial" panose="020B0604020202020204" pitchFamily="34" charset="0"/>
                <a:ea typeface="Times" panose="02020603050405020304" pitchFamily="18" charset="0"/>
                <a:cs typeface="Times New Roman" panose="02020603050405020304" pitchFamily="18" charset="0"/>
              </a:rPr>
              <a:t>A Freedom of Information Act (FOIA) request may be deemed improper if it does not reasonably describe the records sought.  For example, if someone submits a FOIA request for “all records about me,” this would be too broad and vague to process.</a:t>
            </a: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3600" dirty="0">
              <a:solidFill>
                <a:srgbClr val="003296"/>
              </a:solidFill>
              <a:latin typeface="Courier"/>
              <a:ea typeface="Times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rgbClr val="003296"/>
                </a:solidFill>
                <a:effectLst/>
                <a:latin typeface="Arial" panose="020B0604020202020204" pitchFamily="34" charset="0"/>
                <a:ea typeface="Times" panose="02020603050405020304" pitchFamily="18" charset="0"/>
                <a:cs typeface="Times New Roman" panose="02020603050405020304" pitchFamily="18" charset="0"/>
              </a:rPr>
              <a:t>A request reasonably describes the records sought if it enables the records custodian to determine precisely what records are being requested and locate them with a reasonable amount of effort.</a:t>
            </a:r>
            <a:endParaRPr lang="en-US" sz="3600" dirty="0">
              <a:solidFill>
                <a:srgbClr val="003296"/>
              </a:solidFill>
              <a:effectLst/>
              <a:latin typeface="Courier"/>
              <a:ea typeface="Times" panose="02020603050405020304" pitchFamily="18" charset="0"/>
              <a:cs typeface="Times New Roman" panose="02020603050405020304" pitchFamily="18" charset="0"/>
            </a:endParaRPr>
          </a:p>
          <a:p>
            <a:pPr marL="685800" marR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effectLst/>
                <a:latin typeface="Arial" panose="020B0604020202020204" pitchFamily="34" charset="0"/>
                <a:ea typeface="Times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3600" dirty="0">
              <a:effectLst/>
              <a:latin typeface="Courier"/>
              <a:ea typeface="Times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2400" dirty="0">
              <a:solidFill>
                <a:srgbClr val="003296"/>
              </a:solidFill>
              <a:latin typeface="Arial"/>
              <a:ea typeface="Times New Roman"/>
              <a:cs typeface="Arial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rgbClr val="003296"/>
                </a:solidFill>
                <a:latin typeface="Arial"/>
                <a:ea typeface="Times New Roman"/>
                <a:cs typeface="Arial"/>
              </a:rPr>
              <a:t>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2400" dirty="0">
              <a:solidFill>
                <a:srgbClr val="003296"/>
              </a:solidFill>
              <a:latin typeface="Arial"/>
              <a:ea typeface="Times New Roman"/>
              <a:cs typeface="Arial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2400" dirty="0">
              <a:solidFill>
                <a:srgbClr val="003296"/>
              </a:solidFill>
              <a:latin typeface="Arial"/>
              <a:ea typeface="Times New Roman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591083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7695" y="1880557"/>
            <a:ext cx="11137751" cy="4323805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rgbClr val="003296"/>
                </a:solidFill>
                <a:latin typeface="Arial"/>
                <a:ea typeface="Times New Roman"/>
                <a:cs typeface="Arial"/>
              </a:rPr>
              <a:t>Confirming that a request meets the FOIA’s reasonably described records requirement before processing it further saves the Postal Service</a:t>
            </a:r>
            <a:r>
              <a:rPr lang="en-US" sz="2400" dirty="0">
                <a:solidFill>
                  <a:srgbClr val="003296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™</a:t>
            </a:r>
            <a:r>
              <a:rPr lang="en-US" sz="2400" dirty="0">
                <a:solidFill>
                  <a:srgbClr val="003296"/>
                </a:solidFill>
                <a:latin typeface="Arial"/>
                <a:ea typeface="Times New Roman"/>
                <a:cs typeface="Arial"/>
              </a:rPr>
              <a:t> time and money.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2400" dirty="0">
              <a:solidFill>
                <a:srgbClr val="003296"/>
              </a:solidFill>
              <a:latin typeface="Arial"/>
              <a:ea typeface="Times New Roman"/>
              <a:cs typeface="Arial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rgbClr val="003296"/>
                </a:solidFill>
                <a:latin typeface="Arial"/>
                <a:ea typeface="Times New Roman"/>
                <a:cs typeface="Arial"/>
              </a:rPr>
              <a:t>And that's smart business.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2400" dirty="0">
              <a:solidFill>
                <a:srgbClr val="003296"/>
              </a:solidFill>
              <a:latin typeface="Arial"/>
              <a:ea typeface="Times New Roman"/>
              <a:cs typeface="Arial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i="1" dirty="0">
                <a:solidFill>
                  <a:srgbClr val="003296"/>
                </a:solidFill>
                <a:latin typeface="Arial"/>
                <a:ea typeface="Times New Roman"/>
                <a:cs typeface="Arial"/>
              </a:rPr>
              <a:t>For more information, please see Handbook AS-353, Guide to Privacy, the Freedom of Information Act, and Records Management, Section 4.4.9.a: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i="1" dirty="0">
                <a:solidFill>
                  <a:srgbClr val="003296"/>
                </a:solidFill>
                <a:latin typeface="Arial"/>
                <a:ea typeface="Times New Roman"/>
                <a:cs typeface="Arial"/>
              </a:rPr>
              <a:t>https://about.usps.com/policy/as353_pol.pdf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2400" dirty="0">
              <a:solidFill>
                <a:srgbClr val="003296"/>
              </a:solidFill>
              <a:latin typeface="Arial"/>
              <a:ea typeface="Times New Roman"/>
              <a:cs typeface="Arial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2400" dirty="0">
              <a:solidFill>
                <a:srgbClr val="003296"/>
              </a:solidFill>
              <a:latin typeface="Arial"/>
              <a:ea typeface="Times New Roman"/>
              <a:cs typeface="Arial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2400" dirty="0">
              <a:solidFill>
                <a:srgbClr val="003296"/>
              </a:solidFill>
              <a:latin typeface="Arial"/>
              <a:ea typeface="Times New Roman"/>
              <a:cs typeface="Arial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502582D-D740-2591-2A5E-2EA8771AF3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7695" y="405481"/>
            <a:ext cx="10119360" cy="1295782"/>
          </a:xfrm>
        </p:spPr>
        <p:txBody>
          <a:bodyPr>
            <a:noAutofit/>
          </a:bodyPr>
          <a:lstStyle/>
          <a:p>
            <a:pPr algn="ctr"/>
            <a:r>
              <a:rPr lang="en-US" sz="4000" dirty="0">
                <a:solidFill>
                  <a:srgbClr val="003296"/>
                </a:solidFill>
                <a:latin typeface="Arial"/>
              </a:rPr>
              <a:t>FOIA Requests Must Reasonably Describe the Records Sought</a:t>
            </a:r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4583276"/>
      </p:ext>
    </p:extLst>
  </p:cSld>
  <p:clrMapOvr>
    <a:masterClrMapping/>
  </p:clrMapOvr>
</p:sld>
</file>

<file path=ppt/theme/theme1.xml><?xml version="1.0" encoding="utf-8"?>
<a:theme xmlns:a="http://schemas.openxmlformats.org/drawingml/2006/main" name="YSBM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Metadata/LabelInfo.xml><?xml version="1.0" encoding="utf-8"?>
<clbl:labelList xmlns:clbl="http://schemas.microsoft.com/office/2020/mipLabelMetadata">
  <clbl:label id="{f9aa5788-eb33-4a49-8ad0-76101910cac3}" enabled="0" method="" siteId="{f9aa5788-eb33-4a49-8ad0-76101910cac3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1022</TotalTime>
  <Words>178</Words>
  <Application>Microsoft Office PowerPoint</Application>
  <PresentationFormat>Widescreen</PresentationFormat>
  <Paragraphs>16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Courier</vt:lpstr>
      <vt:lpstr>Helvetica</vt:lpstr>
      <vt:lpstr>YSBM_Template</vt:lpstr>
      <vt:lpstr>FOIA Requests Must Reasonably Describe the Records Sought</vt:lpstr>
      <vt:lpstr>FOIA Requests Must Reasonably Describe the Records Sought</vt:lpstr>
      <vt:lpstr>FOIA Requests Must Reasonably Describe the Records Sought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Hibbert-Kapler, Colleen - Washington, DC</dc:creator>
  <cp:lastModifiedBy>Tievsky, Matthew W - Washington, DC</cp:lastModifiedBy>
  <cp:revision>19</cp:revision>
  <dcterms:created xsi:type="dcterms:W3CDTF">2025-09-05T19:34:36Z</dcterms:created>
  <dcterms:modified xsi:type="dcterms:W3CDTF">2026-09-29T18:16:58Z</dcterms:modified>
</cp:coreProperties>
</file>