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7" r:id="rId6"/>
    <p:sldId id="258" r:id="rId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2D"/>
    <a:srgbClr val="004175"/>
    <a:srgbClr val="0D5089"/>
    <a:srgbClr val="004C8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359" autoAdjust="0"/>
  </p:normalViewPr>
  <p:slideViewPr>
    <p:cSldViewPr snapToGrid="0" snapToObjects="1">
      <p:cViewPr varScale="1">
        <p:scale>
          <a:sx n="98" d="100"/>
          <a:sy n="98" d="100"/>
        </p:scale>
        <p:origin x="189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ller, Scott A - Buffalo, NY" userId="cf64db98-5706-411e-803e-c2ed37421912" providerId="ADAL" clId="{2451EBD6-EF57-4888-B1E9-C439463EFC38}"/>
    <pc:docChg chg="modSld">
      <pc:chgData name="Miller, Scott A - Buffalo, NY" userId="cf64db98-5706-411e-803e-c2ed37421912" providerId="ADAL" clId="{2451EBD6-EF57-4888-B1E9-C439463EFC38}" dt="2026-10-19T16:12:36.495" v="1" actId="20577"/>
      <pc:docMkLst>
        <pc:docMk/>
      </pc:docMkLst>
      <pc:sldChg chg="modSp mod">
        <pc:chgData name="Miller, Scott A - Buffalo, NY" userId="cf64db98-5706-411e-803e-c2ed37421912" providerId="ADAL" clId="{2451EBD6-EF57-4888-B1E9-C439463EFC38}" dt="2026-10-19T16:12:36.495" v="1" actId="20577"/>
        <pc:sldMkLst>
          <pc:docMk/>
          <pc:sldMk cId="3125533672" sldId="257"/>
        </pc:sldMkLst>
        <pc:spChg chg="mod">
          <ac:chgData name="Miller, Scott A - Buffalo, NY" userId="cf64db98-5706-411e-803e-c2ed37421912" providerId="ADAL" clId="{2451EBD6-EF57-4888-B1E9-C439463EFC38}" dt="2026-10-19T16:12:36.495" v="1" actId="20577"/>
          <ac:spMkLst>
            <pc:docMk/>
            <pc:sldMk cId="3125533672" sldId="257"/>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descr="YSSM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646590" y="4420394"/>
            <a:ext cx="6879940" cy="1470025"/>
          </a:xfrm>
        </p:spPr>
        <p:txBody>
          <a:bodyPr anchor="t">
            <a:normAutofit/>
          </a:bodyPr>
          <a:lstStyle>
            <a:lvl1pPr algn="l">
              <a:defRPr sz="4000">
                <a:solidFill>
                  <a:srgbClr val="0D5089"/>
                </a:solidFill>
                <a:latin typeface="Helvetica"/>
                <a:cs typeface="Helvetica"/>
              </a:defRPr>
            </a:lvl1pPr>
          </a:lstStyle>
          <a:p>
            <a:r>
              <a:rPr lang="en-US"/>
              <a:t>Click to edit Master title style</a:t>
            </a:r>
            <a:endParaRPr lang="en-US" dirty="0"/>
          </a:p>
        </p:txBody>
      </p:sp>
    </p:spTree>
    <p:extLst>
      <p:ext uri="{BB962C8B-B14F-4D97-AF65-F5344CB8AC3E}">
        <p14:creationId xmlns:p14="http://schemas.microsoft.com/office/powerpoint/2010/main" val="1926894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descr="YSSM1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285480" y="1357029"/>
            <a:ext cx="7420353" cy="1143000"/>
          </a:xfrm>
        </p:spPr>
        <p:txBody>
          <a:bodyPr anchor="t"/>
          <a:lstStyle>
            <a:lvl1pPr algn="l">
              <a:defRPr>
                <a:solidFill>
                  <a:srgbClr val="0D5089"/>
                </a:solidFill>
                <a:latin typeface="Helvetica"/>
                <a:cs typeface="Helvetica"/>
              </a:defRPr>
            </a:lvl1pPr>
          </a:lstStyle>
          <a:p>
            <a:r>
              <a:rPr lang="en-US"/>
              <a:t>Click to edit Master title style</a:t>
            </a:r>
            <a:endParaRPr lang="en-US" dirty="0"/>
          </a:p>
        </p:txBody>
      </p:sp>
      <p:sp>
        <p:nvSpPr>
          <p:cNvPr id="3" name="Content Placeholder 2"/>
          <p:cNvSpPr>
            <a:spLocks noGrp="1"/>
          </p:cNvSpPr>
          <p:nvPr>
            <p:ph idx="1"/>
          </p:nvPr>
        </p:nvSpPr>
        <p:spPr>
          <a:xfrm>
            <a:off x="1125926" y="2500029"/>
            <a:ext cx="7420353" cy="3313756"/>
          </a:xfrm>
        </p:spPr>
        <p:txBody>
          <a:bodyPr/>
          <a:lstStyle>
            <a:lvl1pPr>
              <a:spcBef>
                <a:spcPts val="600"/>
              </a:spcBef>
              <a:spcAft>
                <a:spcPts val="600"/>
              </a:spcAft>
              <a:defRPr>
                <a:solidFill>
                  <a:srgbClr val="0D5089"/>
                </a:solidFill>
                <a:latin typeface="Helvetica"/>
                <a:cs typeface="Helvetica"/>
              </a:defRPr>
            </a:lvl1pPr>
            <a:lvl2pPr marL="742950" indent="-285750">
              <a:spcBef>
                <a:spcPts val="600"/>
              </a:spcBef>
              <a:spcAft>
                <a:spcPts val="600"/>
              </a:spcAft>
              <a:buFont typeface="Arial"/>
              <a:buChar char="•"/>
              <a:defRPr>
                <a:solidFill>
                  <a:srgbClr val="0D5089"/>
                </a:solidFill>
                <a:latin typeface="Helvetica"/>
                <a:cs typeface="Helvetica"/>
              </a:defRPr>
            </a:lvl2pPr>
            <a:lvl3pPr>
              <a:spcBef>
                <a:spcPts val="600"/>
              </a:spcBef>
              <a:spcAft>
                <a:spcPts val="600"/>
              </a:spcAft>
              <a:defRPr>
                <a:solidFill>
                  <a:srgbClr val="0D5089"/>
                </a:solidFill>
                <a:latin typeface="Helvetica"/>
                <a:cs typeface="Helvetica"/>
              </a:defRPr>
            </a:lvl3pPr>
            <a:lvl4pPr>
              <a:defRPr>
                <a:solidFill>
                  <a:srgbClr val="0D5089"/>
                </a:solidFill>
                <a:latin typeface="Helvetica"/>
                <a:cs typeface="Helvetica"/>
              </a:defRPr>
            </a:lvl4pPr>
            <a:lvl5pPr>
              <a:defRPr>
                <a:solidFill>
                  <a:srgbClr val="0D5089"/>
                </a:solidFill>
                <a:latin typeface="Helvetica"/>
                <a:cs typeface="Helvetic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81558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C727B9-E0E5-C64D-B9EB-E1E6ED80DA53}" type="datetimeFigureOut">
              <a:rPr lang="en-US" smtClean="0"/>
              <a:t>10/19/2026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5605BD-D60B-8143-B545-81922F08A4E9}" type="slidenum">
              <a:rPr lang="en-US" smtClean="0"/>
              <a:t>‹#›</a:t>
            </a:fld>
            <a:endParaRPr lang="en-US"/>
          </a:p>
        </p:txBody>
      </p:sp>
    </p:spTree>
    <p:extLst>
      <p:ext uri="{BB962C8B-B14F-4D97-AF65-F5344CB8AC3E}">
        <p14:creationId xmlns:p14="http://schemas.microsoft.com/office/powerpoint/2010/main" val="385055466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379" y="4562375"/>
            <a:ext cx="8816741" cy="1321360"/>
          </a:xfrm>
        </p:spPr>
        <p:txBody>
          <a:bodyPr>
            <a:noAutofit/>
          </a:bodyPr>
          <a:lstStyle/>
          <a:p>
            <a:pPr algn="ctr"/>
            <a:br>
              <a:rPr lang="en-US" sz="4400" dirty="0">
                <a:latin typeface="Arial" panose="020B0604020202020204" pitchFamily="34" charset="0"/>
                <a:cs typeface="Arial" panose="020B0604020202020204" pitchFamily="34" charset="0"/>
              </a:rPr>
            </a:br>
            <a:r>
              <a:rPr lang="en-US" sz="4400" dirty="0">
                <a:latin typeface="Arial"/>
                <a:cs typeface="Arial"/>
              </a:rPr>
              <a:t>Proper Footwear</a:t>
            </a:r>
            <a:endParaRPr lang="en-US" sz="4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7351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503" y="421639"/>
            <a:ext cx="8691613" cy="698768"/>
          </a:xfrm>
        </p:spPr>
        <p:txBody>
          <a:bodyPr>
            <a:noAutofit/>
          </a:bodyPr>
          <a:lstStyle/>
          <a:p>
            <a:pPr algn="ctr"/>
            <a:r>
              <a:rPr lang="en-US" sz="4000" dirty="0">
                <a:latin typeface="Arial"/>
                <a:cs typeface="Arial"/>
              </a:rPr>
              <a:t>Proper Footwear</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904545" y="1472666"/>
            <a:ext cx="7420353" cy="4437245"/>
          </a:xfrm>
        </p:spPr>
        <p:txBody>
          <a:bodyPr>
            <a:noAutofit/>
          </a:bodyPr>
          <a:lstStyle/>
          <a:p>
            <a:pPr marL="0" indent="0">
              <a:lnSpc>
                <a:spcPct val="120000"/>
              </a:lnSpc>
              <a:spcBef>
                <a:spcPts val="0"/>
              </a:spcBef>
              <a:spcAft>
                <a:spcPts val="0"/>
              </a:spcAft>
              <a:buNone/>
            </a:pPr>
            <a:r>
              <a:rPr lang="en-US" sz="2400" dirty="0">
                <a:latin typeface="Arial" panose="020B0604020202020204" pitchFamily="34" charset="0"/>
                <a:cs typeface="Arial" panose="020B0604020202020204" pitchFamily="34" charset="0"/>
              </a:rPr>
              <a:t>How’s your arch support?</a:t>
            </a:r>
          </a:p>
          <a:p>
            <a:pPr marL="0" indent="0">
              <a:lnSpc>
                <a:spcPct val="120000"/>
              </a:lnSpc>
              <a:spcBef>
                <a:spcPts val="0"/>
              </a:spcBef>
              <a:spcAft>
                <a:spcPts val="0"/>
              </a:spcAft>
              <a:buNone/>
            </a:pPr>
            <a:endParaRPr lang="en-US" sz="2400" dirty="0">
              <a:latin typeface="Arial" panose="020B0604020202020204" pitchFamily="34" charset="0"/>
              <a:cs typeface="Arial" panose="020B0604020202020204" pitchFamily="34" charset="0"/>
            </a:endParaRPr>
          </a:p>
          <a:p>
            <a:pPr marL="0" indent="0">
              <a:lnSpc>
                <a:spcPct val="120000"/>
              </a:lnSpc>
              <a:spcBef>
                <a:spcPts val="0"/>
              </a:spcBef>
              <a:spcAft>
                <a:spcPts val="0"/>
              </a:spcAft>
              <a:buNone/>
            </a:pPr>
            <a:r>
              <a:rPr lang="en-US" sz="2400" dirty="0">
                <a:latin typeface="Arial" panose="020B0604020202020204" pitchFamily="34" charset="0"/>
                <a:cs typeface="Arial" panose="020B0604020202020204" pitchFamily="34" charset="0"/>
              </a:rPr>
              <a:t>Wear proper footwear to reduce slips, trips and falls, and ease strained muscles. Shoes need to provide adequate cushioning and take care of your arches. This helps reduce fatigue and enables you to do your job more safely and efficiently.</a:t>
            </a:r>
          </a:p>
        </p:txBody>
      </p:sp>
    </p:spTree>
    <p:extLst>
      <p:ext uri="{BB962C8B-B14F-4D97-AF65-F5344CB8AC3E}">
        <p14:creationId xmlns:p14="http://schemas.microsoft.com/office/powerpoint/2010/main" val="3125533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503" y="523641"/>
            <a:ext cx="8691613" cy="698768"/>
          </a:xfrm>
        </p:spPr>
        <p:txBody>
          <a:bodyPr>
            <a:noAutofit/>
          </a:bodyPr>
          <a:lstStyle/>
          <a:p>
            <a:pPr algn="ctr"/>
            <a:r>
              <a:rPr lang="en-US" sz="4000" dirty="0">
                <a:latin typeface="Arial"/>
                <a:cs typeface="Arial"/>
              </a:rPr>
              <a:t>Proper Footwear</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85295" y="1058779"/>
            <a:ext cx="7420353" cy="4437245"/>
          </a:xfrm>
        </p:spPr>
        <p:txBody>
          <a:bodyPr vert="horz" lIns="91440" tIns="45720" rIns="91440" bIns="45720" rtlCol="0" anchor="t">
            <a:normAutofit lnSpcReduction="10000"/>
          </a:bodyPr>
          <a:lstStyle/>
          <a:p>
            <a:pPr marL="0" indent="0">
              <a:lnSpc>
                <a:spcPct val="120000"/>
              </a:lnSpc>
              <a:spcBef>
                <a:spcPts val="0"/>
              </a:spcBef>
              <a:spcAft>
                <a:spcPts val="0"/>
              </a:spcAft>
              <a:buNone/>
            </a:pPr>
            <a:endParaRPr lang="en-US" sz="4400" dirty="0">
              <a:latin typeface="Arial" panose="020B0604020202020204" pitchFamily="34" charset="0"/>
              <a:cs typeface="Arial" panose="020B0604020202020204" pitchFamily="34" charset="0"/>
            </a:endParaRPr>
          </a:p>
          <a:p>
            <a:pPr marL="0" indent="0">
              <a:lnSpc>
                <a:spcPct val="120000"/>
              </a:lnSpc>
              <a:spcBef>
                <a:spcPts val="0"/>
              </a:spcBef>
              <a:spcAft>
                <a:spcPts val="0"/>
              </a:spcAft>
              <a:buNone/>
            </a:pPr>
            <a:r>
              <a:rPr lang="en-US" sz="2400" dirty="0">
                <a:latin typeface="Arial" panose="020B0604020202020204" pitchFamily="34" charset="0"/>
                <a:cs typeface="Arial" panose="020B0604020202020204" pitchFamily="34" charset="0"/>
              </a:rPr>
              <a:t>Supervisors should periodically check to ensure employees are wearing approved footwear.</a:t>
            </a:r>
          </a:p>
          <a:p>
            <a:pPr marL="0" indent="0">
              <a:lnSpc>
                <a:spcPct val="120000"/>
              </a:lnSpc>
              <a:spcBef>
                <a:spcPts val="0"/>
              </a:spcBef>
              <a:spcAft>
                <a:spcPts val="0"/>
              </a:spcAft>
              <a:buNone/>
            </a:pPr>
            <a:endParaRPr lang="en-US" sz="2400" dirty="0">
              <a:latin typeface="Arial" panose="020B0604020202020204" pitchFamily="34" charset="0"/>
              <a:cs typeface="Arial" panose="020B0604020202020204" pitchFamily="34" charset="0"/>
            </a:endParaRPr>
          </a:p>
          <a:p>
            <a:pPr marL="0" indent="0">
              <a:lnSpc>
                <a:spcPct val="120000"/>
              </a:lnSpc>
              <a:spcBef>
                <a:spcPts val="0"/>
              </a:spcBef>
              <a:spcAft>
                <a:spcPts val="0"/>
              </a:spcAft>
              <a:buNone/>
            </a:pPr>
            <a:endParaRPr lang="en-US" sz="2400" dirty="0">
              <a:latin typeface="Arial" panose="020B0604020202020204" pitchFamily="34" charset="0"/>
              <a:cs typeface="Arial" panose="020B0604020202020204" pitchFamily="34" charset="0"/>
            </a:endParaRPr>
          </a:p>
          <a:p>
            <a:pPr marL="0" indent="0">
              <a:lnSpc>
                <a:spcPct val="120000"/>
              </a:lnSpc>
              <a:spcBef>
                <a:spcPts val="0"/>
              </a:spcBef>
              <a:spcAft>
                <a:spcPts val="0"/>
              </a:spcAft>
              <a:buNone/>
            </a:pPr>
            <a:r>
              <a:rPr lang="en-US" sz="2400" dirty="0">
                <a:latin typeface="Arial" panose="020B0604020202020204" pitchFamily="34" charset="0"/>
                <a:cs typeface="Arial" panose="020B0604020202020204" pitchFamily="34" charset="0"/>
              </a:rPr>
              <a:t>And that’s smart safety!</a:t>
            </a:r>
          </a:p>
          <a:p>
            <a:pPr marL="0" indent="0">
              <a:lnSpc>
                <a:spcPct val="120000"/>
              </a:lnSpc>
              <a:spcBef>
                <a:spcPts val="0"/>
              </a:spcBef>
              <a:spcAft>
                <a:spcPts val="0"/>
              </a:spcAft>
              <a:buNone/>
            </a:pPr>
            <a:endParaRPr lang="en-US" sz="2000" dirty="0">
              <a:latin typeface="Arial" panose="020B0604020202020204" pitchFamily="34" charset="0"/>
              <a:cs typeface="Arial" panose="020B0604020202020204" pitchFamily="34" charset="0"/>
            </a:endParaRPr>
          </a:p>
          <a:p>
            <a:pPr marL="0" indent="0">
              <a:lnSpc>
                <a:spcPct val="120000"/>
              </a:lnSpc>
              <a:spcBef>
                <a:spcPts val="0"/>
              </a:spcBef>
              <a:spcAft>
                <a:spcPts val="0"/>
              </a:spcAft>
              <a:buNone/>
            </a:pPr>
            <a:endParaRPr lang="en-US" sz="2000" dirty="0">
              <a:latin typeface="Arial" panose="020B0604020202020204" pitchFamily="34" charset="0"/>
              <a:cs typeface="Arial" panose="020B0604020202020204" pitchFamily="34" charset="0"/>
            </a:endParaRPr>
          </a:p>
          <a:p>
            <a:pPr marL="0" indent="0">
              <a:lnSpc>
                <a:spcPct val="120000"/>
              </a:lnSpc>
              <a:spcBef>
                <a:spcPts val="0"/>
              </a:spcBef>
              <a:spcAft>
                <a:spcPts val="0"/>
              </a:spcAft>
              <a:buNone/>
            </a:pPr>
            <a:endParaRPr lang="en-US" sz="2000" dirty="0">
              <a:latin typeface="Arial" panose="020B0604020202020204" pitchFamily="34" charset="0"/>
              <a:cs typeface="Arial" panose="020B0604020202020204" pitchFamily="34" charset="0"/>
            </a:endParaRPr>
          </a:p>
          <a:p>
            <a:pPr marL="0" indent="0">
              <a:lnSpc>
                <a:spcPct val="120000"/>
              </a:lnSpc>
              <a:spcBef>
                <a:spcPts val="0"/>
              </a:spcBef>
              <a:spcAft>
                <a:spcPts val="0"/>
              </a:spcAft>
              <a:buNone/>
            </a:pPr>
            <a:r>
              <a:rPr lang="en-US" sz="1900" dirty="0">
                <a:latin typeface="Arial"/>
                <a:cs typeface="Arial"/>
              </a:rPr>
              <a:t>For additional information or guidance, contact your safety office.</a:t>
            </a:r>
          </a:p>
        </p:txBody>
      </p:sp>
    </p:spTree>
    <p:extLst>
      <p:ext uri="{BB962C8B-B14F-4D97-AF65-F5344CB8AC3E}">
        <p14:creationId xmlns:p14="http://schemas.microsoft.com/office/powerpoint/2010/main" val="332399375"/>
      </p:ext>
    </p:extLst>
  </p:cSld>
  <p:clrMapOvr>
    <a:masterClrMapping/>
  </p:clrMapOvr>
</p:sld>
</file>

<file path=ppt/theme/theme1.xml><?xml version="1.0" encoding="utf-8"?>
<a:theme xmlns:a="http://schemas.openxmlformats.org/drawingml/2006/main" name="YSBM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B087A8A5AFC74F94DE630C2684D175" ma:contentTypeVersion="14" ma:contentTypeDescription="Create a new document." ma:contentTypeScope="" ma:versionID="ab0d3c6cd2990323d88c318326e54421">
  <xsd:schema xmlns:xsd="http://www.w3.org/2001/XMLSchema" xmlns:xs="http://www.w3.org/2001/XMLSchema" xmlns:p="http://schemas.microsoft.com/office/2006/metadata/properties" xmlns:ns2="051ef2fe-6200-43c2-a1f1-eb6a28a2b2c5" xmlns:ns3="0066f604-54d3-4ce0-bb9e-2103dbf064c0" targetNamespace="http://schemas.microsoft.com/office/2006/metadata/properties" ma:root="true" ma:fieldsID="c0f1237c3732ea70f59f6e5396a6d90e" ns2:_="" ns3:_="">
    <xsd:import namespace="051ef2fe-6200-43c2-a1f1-eb6a28a2b2c5"/>
    <xsd:import namespace="0066f604-54d3-4ce0-bb9e-2103dbf064c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1ef2fe-6200-43c2-a1f1-eb6a28a2b2c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46b2910-02c8-4a71-be9c-50caa9ab8a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066f604-54d3-4ce0-bb9e-2103dbf064c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025feaeb-7913-4e01-b5d7-223a21345866}" ma:internalName="TaxCatchAll" ma:showField="CatchAllData" ma:web="0066f604-54d3-4ce0-bb9e-2103dbf064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0066f604-54d3-4ce0-bb9e-2103dbf064c0" xsi:nil="true"/>
    <lcf76f155ced4ddcb4097134ff3c332f xmlns="051ef2fe-6200-43c2-a1f1-eb6a28a2b2c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28AB21-3527-46F3-ADDB-8001982300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1ef2fe-6200-43c2-a1f1-eb6a28a2b2c5"/>
    <ds:schemaRef ds:uri="0066f604-54d3-4ce0-bb9e-2103dbf064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14EAEFA-6D06-4AB9-B2A5-89A6C5ECFD40}">
  <ds:schemaRefs>
    <ds:schemaRef ds:uri="http://schemas.microsoft.com/office/2006/metadata/properties"/>
    <ds:schemaRef ds:uri="http://schemas.microsoft.com/office/infopath/2007/PartnerControls"/>
    <ds:schemaRef ds:uri="http://schemas.microsoft.com/sharepoint/v3"/>
    <ds:schemaRef ds:uri="57d24744-6575-40bb-88d4-0a3cd153c139"/>
    <ds:schemaRef ds:uri="dc2526d9-1c0b-45ed-b3d4-9d2ceccde7b4"/>
    <ds:schemaRef ds:uri="0066f604-54d3-4ce0-bb9e-2103dbf064c0"/>
    <ds:schemaRef ds:uri="051ef2fe-6200-43c2-a1f1-eb6a28a2b2c5"/>
  </ds:schemaRefs>
</ds:datastoreItem>
</file>

<file path=customXml/itemProps3.xml><?xml version="1.0" encoding="utf-8"?>
<ds:datastoreItem xmlns:ds="http://schemas.openxmlformats.org/officeDocument/2006/customXml" ds:itemID="{4BBF06F5-5AE7-49FB-B088-EE6294A095B1}">
  <ds:schemaRefs>
    <ds:schemaRef ds:uri="http://schemas.microsoft.com/sharepoint/v3/contenttype/forms"/>
  </ds:schemaRefs>
</ds:datastoreItem>
</file>

<file path=docMetadata/LabelInfo.xml><?xml version="1.0" encoding="utf-8"?>
<clbl:labelList xmlns:clbl="http://schemas.microsoft.com/office/2020/mipLabelMetadata">
  <clbl:label id="{f9aa5788-eb33-4a49-8ad0-76101910cac3}" enabled="0" method="" siteId="{f9aa5788-eb33-4a49-8ad0-76101910cac3}" removed="1"/>
</clbl:labelList>
</file>

<file path=docProps/app.xml><?xml version="1.0" encoding="utf-8"?>
<Properties xmlns="http://schemas.openxmlformats.org/officeDocument/2006/extended-properties" xmlns:vt="http://schemas.openxmlformats.org/officeDocument/2006/docPropsVTypes">
  <Template/>
  <TotalTime>292</TotalTime>
  <Words>85</Words>
  <Application>Microsoft Office PowerPoint</Application>
  <PresentationFormat>On-screen Show (4:3)</PresentationFormat>
  <Paragraphs>15</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Helvetica</vt:lpstr>
      <vt:lpstr>YSBM_Template</vt:lpstr>
      <vt:lpstr> Proper Footwear</vt:lpstr>
      <vt:lpstr>Proper Footwear</vt:lpstr>
      <vt:lpstr>Proper Footwear</vt:lpstr>
    </vt:vector>
  </TitlesOfParts>
  <Company>USPS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Credit Cards are for Business Use ONly</dc:title>
  <dc:creator>Creative Group</dc:creator>
  <cp:lastModifiedBy>Miller, Scott A - Buffalo, NY</cp:lastModifiedBy>
  <cp:revision>49</cp:revision>
  <cp:lastPrinted>2016-03-28T13:50:09Z</cp:lastPrinted>
  <dcterms:created xsi:type="dcterms:W3CDTF">2014-08-01T15:55:50Z</dcterms:created>
  <dcterms:modified xsi:type="dcterms:W3CDTF">2026-10-19T16:12:42Z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0x010100D1B087A8A5AFC74F94DE630C2684D175</vt:lpwstr>
  </property>
  <property fmtid="{D5CDD505-2E9C-101B-9397-08002B2CF9AE}" pid="3" name="MediaServiceImageTags">
    <vt:lpwstr/>
  </property>
  <property fmtid="{D5CDD505-2E9C-101B-9397-08002B2CF9AE}" pid="4" name="Order">
    <vt:r8>32900</vt:r8>
  </property>
  <property fmtid="{D5CDD505-2E9C-101B-9397-08002B2CF9AE}" pid="5" name="xd_Signature">
    <vt:bool>false</vt:bool>
  </property>
  <property fmtid="{D5CDD505-2E9C-101B-9397-08002B2CF9AE}" pid="6" name="xd_ProgID">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ies>
</file>