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60" r:id="rId7"/>
    <p:sldId id="259" r:id="rId8"/>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A52D"/>
    <a:srgbClr val="004175"/>
    <a:srgbClr val="0D5089"/>
    <a:srgbClr val="004C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359" autoAdjust="0"/>
  </p:normalViewPr>
  <p:slideViewPr>
    <p:cSldViewPr snapToGrid="0" snapToObjects="1">
      <p:cViewPr varScale="1">
        <p:scale>
          <a:sx n="98" d="100"/>
          <a:sy n="98" d="100"/>
        </p:scale>
        <p:origin x="189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ler, Scott A - Buffalo, NY" userId="cf64db98-5706-411e-803e-c2ed37421912" providerId="ADAL" clId="{2451EBD6-EF57-4888-B1E9-C439463EFC38}"/>
    <pc:docChg chg="modSld">
      <pc:chgData name="Miller, Scott A - Buffalo, NY" userId="cf64db98-5706-411e-803e-c2ed37421912" providerId="ADAL" clId="{2451EBD6-EF57-4888-B1E9-C439463EFC38}" dt="2026-07-20T18:37:04.170" v="7" actId="20577"/>
      <pc:docMkLst>
        <pc:docMk/>
      </pc:docMkLst>
      <pc:sldChg chg="modSp mod">
        <pc:chgData name="Miller, Scott A - Buffalo, NY" userId="cf64db98-5706-411e-803e-c2ed37421912" providerId="ADAL" clId="{2451EBD6-EF57-4888-B1E9-C439463EFC38}" dt="2026-07-20T18:37:04.170" v="7" actId="20577"/>
        <pc:sldMkLst>
          <pc:docMk/>
          <pc:sldMk cId="3863144339" sldId="260"/>
        </pc:sldMkLst>
        <pc:spChg chg="mod">
          <ac:chgData name="Miller, Scott A - Buffalo, NY" userId="cf64db98-5706-411e-803e-c2ed37421912" providerId="ADAL" clId="{2451EBD6-EF57-4888-B1E9-C439463EFC38}" dt="2026-07-20T18:37:04.170" v="7" actId="20577"/>
          <ac:spMkLst>
            <pc:docMk/>
            <pc:sldMk cId="3863144339" sldId="260"/>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descr="YSSM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646590" y="4420394"/>
            <a:ext cx="6879940" cy="1470025"/>
          </a:xfrm>
        </p:spPr>
        <p:txBody>
          <a:bodyPr anchor="t">
            <a:normAutofit/>
          </a:bodyPr>
          <a:lstStyle>
            <a:lvl1pPr algn="l">
              <a:defRPr sz="4000">
                <a:solidFill>
                  <a:srgbClr val="0D5089"/>
                </a:solidFill>
                <a:latin typeface="Helvetica"/>
                <a:cs typeface="Helvetica"/>
              </a:defRPr>
            </a:lvl1pPr>
          </a:lstStyle>
          <a:p>
            <a:r>
              <a:rPr lang="en-US"/>
              <a:t>Click to edit Master title style</a:t>
            </a:r>
            <a:endParaRPr lang="en-US" dirty="0"/>
          </a:p>
        </p:txBody>
      </p:sp>
    </p:spTree>
    <p:extLst>
      <p:ext uri="{BB962C8B-B14F-4D97-AF65-F5344CB8AC3E}">
        <p14:creationId xmlns:p14="http://schemas.microsoft.com/office/powerpoint/2010/main" val="1926894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descr="YSSM1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285480" y="1357029"/>
            <a:ext cx="7420353" cy="1143000"/>
          </a:xfrm>
        </p:spPr>
        <p:txBody>
          <a:bodyPr anchor="t"/>
          <a:lstStyle>
            <a:lvl1pPr algn="l">
              <a:defRPr>
                <a:solidFill>
                  <a:srgbClr val="0D5089"/>
                </a:solidFill>
                <a:latin typeface="Helvetica"/>
                <a:cs typeface="Helvetica"/>
              </a:defRPr>
            </a:lvl1pPr>
          </a:lstStyle>
          <a:p>
            <a:r>
              <a:rPr lang="en-US"/>
              <a:t>Click to edit Master title style</a:t>
            </a:r>
            <a:endParaRPr lang="en-US" dirty="0"/>
          </a:p>
        </p:txBody>
      </p:sp>
      <p:sp>
        <p:nvSpPr>
          <p:cNvPr id="3" name="Content Placeholder 2"/>
          <p:cNvSpPr>
            <a:spLocks noGrp="1"/>
          </p:cNvSpPr>
          <p:nvPr>
            <p:ph idx="1"/>
          </p:nvPr>
        </p:nvSpPr>
        <p:spPr>
          <a:xfrm>
            <a:off x="1125926" y="2500029"/>
            <a:ext cx="7420353" cy="3313756"/>
          </a:xfrm>
        </p:spPr>
        <p:txBody>
          <a:bodyPr/>
          <a:lstStyle>
            <a:lvl1pPr>
              <a:spcBef>
                <a:spcPts val="600"/>
              </a:spcBef>
              <a:spcAft>
                <a:spcPts val="600"/>
              </a:spcAft>
              <a:defRPr>
                <a:solidFill>
                  <a:srgbClr val="0D5089"/>
                </a:solidFill>
                <a:latin typeface="Helvetica"/>
                <a:cs typeface="Helvetica"/>
              </a:defRPr>
            </a:lvl1pPr>
            <a:lvl2pPr marL="742950" indent="-285750">
              <a:spcBef>
                <a:spcPts val="600"/>
              </a:spcBef>
              <a:spcAft>
                <a:spcPts val="600"/>
              </a:spcAft>
              <a:buFont typeface="Arial"/>
              <a:buChar char="•"/>
              <a:defRPr>
                <a:solidFill>
                  <a:srgbClr val="0D5089"/>
                </a:solidFill>
                <a:latin typeface="Helvetica"/>
                <a:cs typeface="Helvetica"/>
              </a:defRPr>
            </a:lvl2pPr>
            <a:lvl3pPr>
              <a:spcBef>
                <a:spcPts val="600"/>
              </a:spcBef>
              <a:spcAft>
                <a:spcPts val="600"/>
              </a:spcAft>
              <a:defRPr>
                <a:solidFill>
                  <a:srgbClr val="0D5089"/>
                </a:solidFill>
                <a:latin typeface="Helvetica"/>
                <a:cs typeface="Helvetica"/>
              </a:defRPr>
            </a:lvl3pPr>
            <a:lvl4pPr>
              <a:defRPr>
                <a:solidFill>
                  <a:srgbClr val="0D5089"/>
                </a:solidFill>
                <a:latin typeface="Helvetica"/>
                <a:cs typeface="Helvetica"/>
              </a:defRPr>
            </a:lvl4pPr>
            <a:lvl5pPr>
              <a:defRPr>
                <a:solidFill>
                  <a:srgbClr val="0D5089"/>
                </a:solidFill>
                <a:latin typeface="Helvetica"/>
                <a:cs typeface="Helvetic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781558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C727B9-E0E5-C64D-B9EB-E1E6ED80DA53}" type="datetimeFigureOut">
              <a:rPr lang="en-US" smtClean="0"/>
              <a:t>7/20/2026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5605BD-D60B-8143-B545-81922F08A4E9}" type="slidenum">
              <a:rPr lang="en-US" smtClean="0"/>
              <a:t>‹#›</a:t>
            </a:fld>
            <a:endParaRPr lang="en-US"/>
          </a:p>
        </p:txBody>
      </p:sp>
    </p:spTree>
    <p:extLst>
      <p:ext uri="{BB962C8B-B14F-4D97-AF65-F5344CB8AC3E}">
        <p14:creationId xmlns:p14="http://schemas.microsoft.com/office/powerpoint/2010/main" val="3850554664"/>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mirt.usps.gov/Homepage.aspx"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379" y="4562375"/>
            <a:ext cx="8816741" cy="1321360"/>
          </a:xfrm>
        </p:spPr>
        <p:txBody>
          <a:bodyPr>
            <a:noAutofit/>
          </a:bodyPr>
          <a:lstStyle/>
          <a:p>
            <a:pPr algn="ctr"/>
            <a:br>
              <a:rPr lang="en-US" sz="4400" dirty="0">
                <a:latin typeface="Arial" panose="020B0604020202020204" pitchFamily="34" charset="0"/>
                <a:cs typeface="Arial" panose="020B0604020202020204" pitchFamily="34" charset="0"/>
              </a:rPr>
            </a:br>
            <a:r>
              <a:rPr lang="en-US" sz="4400" dirty="0"/>
              <a:t>Mail Incident Reporting</a:t>
            </a:r>
            <a:br>
              <a:rPr lang="en-US" sz="4400" dirty="0"/>
            </a:br>
            <a:br>
              <a:rPr lang="en-US" sz="4400" dirty="0"/>
            </a:br>
            <a:br>
              <a:rPr lang="en-US" sz="4400" dirty="0"/>
            </a:br>
            <a:br>
              <a:rPr lang="en-US" sz="4400" dirty="0"/>
            </a:br>
            <a:br>
              <a:rPr lang="en-US" sz="4400" dirty="0"/>
            </a:br>
            <a:br>
              <a:rPr lang="en-US" sz="4400" dirty="0"/>
            </a:br>
            <a:br>
              <a:rPr lang="en-US" sz="4400" dirty="0"/>
            </a:br>
            <a:br>
              <a:rPr lang="en-US" sz="4400" dirty="0"/>
            </a:br>
            <a:endParaRPr lang="en-US"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7351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03" y="421639"/>
            <a:ext cx="8691613" cy="698768"/>
          </a:xfrm>
        </p:spPr>
        <p:txBody>
          <a:bodyPr>
            <a:noAutofit/>
          </a:bodyPr>
          <a:lstStyle/>
          <a:p>
            <a:pPr algn="ctr"/>
            <a:r>
              <a:rPr lang="en-US" sz="4000" dirty="0"/>
              <a:t>Mail Incident Reporting</a:t>
            </a:r>
          </a:p>
        </p:txBody>
      </p:sp>
      <p:sp>
        <p:nvSpPr>
          <p:cNvPr id="3" name="Content Placeholder 2"/>
          <p:cNvSpPr>
            <a:spLocks noGrp="1"/>
          </p:cNvSpPr>
          <p:nvPr>
            <p:ph idx="1"/>
          </p:nvPr>
        </p:nvSpPr>
        <p:spPr>
          <a:xfrm>
            <a:off x="904545" y="1472666"/>
            <a:ext cx="7420353" cy="4437245"/>
          </a:xfrm>
        </p:spPr>
        <p:txBody>
          <a:bodyPr>
            <a:noAutofit/>
          </a:bodyPr>
          <a:lstStyle/>
          <a:p>
            <a:pPr marL="0" indent="0">
              <a:lnSpc>
                <a:spcPct val="120000"/>
              </a:lnSpc>
              <a:spcBef>
                <a:spcPts val="0"/>
              </a:spcBef>
              <a:spcAft>
                <a:spcPts val="0"/>
              </a:spcAft>
              <a:buNone/>
            </a:pPr>
            <a:r>
              <a:rPr lang="en-US" sz="2100" dirty="0">
                <a:latin typeface="Arial" panose="020B0604020202020204" pitchFamily="34" charset="0"/>
                <a:cs typeface="Arial" panose="020B0604020202020204" pitchFamily="34" charset="0"/>
              </a:rPr>
              <a:t>Don’t shirk the MIRT.</a:t>
            </a:r>
          </a:p>
          <a:p>
            <a:pPr marL="0" indent="0">
              <a:lnSpc>
                <a:spcPct val="120000"/>
              </a:lnSpc>
              <a:spcBef>
                <a:spcPts val="0"/>
              </a:spcBef>
              <a:spcAft>
                <a:spcPts val="0"/>
              </a:spcAft>
              <a:buNone/>
            </a:pPr>
            <a:endParaRPr lang="en-US" sz="2100" dirty="0">
              <a:latin typeface="Arial" panose="020B0604020202020204" pitchFamily="34" charset="0"/>
              <a:cs typeface="Arial" panose="020B0604020202020204" pitchFamily="34" charset="0"/>
            </a:endParaRPr>
          </a:p>
          <a:p>
            <a:pPr marL="0" indent="0">
              <a:lnSpc>
                <a:spcPct val="120000"/>
              </a:lnSpc>
              <a:spcBef>
                <a:spcPts val="0"/>
              </a:spcBef>
              <a:spcAft>
                <a:spcPts val="0"/>
              </a:spcAft>
              <a:buNone/>
            </a:pPr>
            <a:r>
              <a:rPr lang="en-US" sz="2100" dirty="0">
                <a:latin typeface="Arial" panose="020B0604020202020204" pitchFamily="34" charset="0"/>
                <a:cs typeface="Arial" panose="020B0604020202020204" pitchFamily="34" charset="0"/>
              </a:rPr>
              <a:t>The </a:t>
            </a:r>
            <a:r>
              <a:rPr lang="en-US" sz="2400" dirty="0">
                <a:latin typeface="Arial" panose="020B0604020202020204" pitchFamily="34" charset="0"/>
                <a:cs typeface="Arial" panose="020B0604020202020204" pitchFamily="34" charset="0"/>
              </a:rPr>
              <a:t>Mailpiece</a:t>
            </a:r>
            <a:r>
              <a:rPr lang="en-US" sz="2100" dirty="0">
                <a:latin typeface="Arial" panose="020B0604020202020204" pitchFamily="34" charset="0"/>
                <a:cs typeface="Arial" panose="020B0604020202020204" pitchFamily="34" charset="0"/>
              </a:rPr>
              <a:t> Incident Report Tool — MIRT — ensures workplace hazards associated with spills and leaks are </a:t>
            </a:r>
            <a:r>
              <a:rPr lang="en-US" sz="2200" dirty="0">
                <a:latin typeface="Arial" panose="020B0604020202020204" pitchFamily="34" charset="0"/>
                <a:cs typeface="Arial" panose="020B0604020202020204" pitchFamily="34" charset="0"/>
              </a:rPr>
              <a:t>investigated</a:t>
            </a:r>
            <a:r>
              <a:rPr lang="en-US" sz="2100" dirty="0">
                <a:latin typeface="Arial" panose="020B0604020202020204" pitchFamily="34" charset="0"/>
                <a:cs typeface="Arial" panose="020B0604020202020204" pitchFamily="34" charset="0"/>
              </a:rPr>
              <a:t> and tracked. MIRT records mail incidents involving nonmailable items, spill and leak reports related to injuries, illness, significant property damage or disruptions to operations, as well as nonmailable items found in the mail stream. When an incident occurs, the facility manager must ensure a report is completed within 48 hours. </a:t>
            </a:r>
          </a:p>
        </p:txBody>
      </p:sp>
    </p:spTree>
    <p:extLst>
      <p:ext uri="{BB962C8B-B14F-4D97-AF65-F5344CB8AC3E}">
        <p14:creationId xmlns:p14="http://schemas.microsoft.com/office/powerpoint/2010/main" val="3125533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03" y="421639"/>
            <a:ext cx="8691613" cy="698768"/>
          </a:xfrm>
        </p:spPr>
        <p:txBody>
          <a:bodyPr>
            <a:noAutofit/>
          </a:bodyPr>
          <a:lstStyle/>
          <a:p>
            <a:pPr algn="ctr"/>
            <a:r>
              <a:rPr lang="en-US" sz="4000" dirty="0"/>
              <a:t>Mail Incident Reporting</a:t>
            </a:r>
          </a:p>
        </p:txBody>
      </p:sp>
      <p:sp>
        <p:nvSpPr>
          <p:cNvPr id="3" name="Content Placeholder 2"/>
          <p:cNvSpPr>
            <a:spLocks noGrp="1"/>
          </p:cNvSpPr>
          <p:nvPr>
            <p:ph idx="1"/>
          </p:nvPr>
        </p:nvSpPr>
        <p:spPr>
          <a:xfrm>
            <a:off x="904545" y="1472666"/>
            <a:ext cx="7420353" cy="4437245"/>
          </a:xfrm>
        </p:spPr>
        <p:txBody>
          <a:bodyPr vert="horz" lIns="91440" tIns="45720" rIns="91440" bIns="45720" rtlCol="0" anchor="t">
            <a:noAutofit/>
          </a:bodyPr>
          <a:lstStyle/>
          <a:p>
            <a:pPr marL="0" indent="0">
              <a:lnSpc>
                <a:spcPct val="120000"/>
              </a:lnSpc>
              <a:spcBef>
                <a:spcPts val="0"/>
              </a:spcBef>
              <a:spcAft>
                <a:spcPts val="0"/>
              </a:spcAft>
              <a:buNone/>
            </a:pPr>
            <a:r>
              <a:rPr lang="en-US" sz="2100" dirty="0">
                <a:latin typeface="Arial"/>
                <a:cs typeface="Arial"/>
              </a:rPr>
              <a:t>All USPS employees can access MIRT online at </a:t>
            </a:r>
            <a:r>
              <a:rPr lang="en-US" sz="2100" dirty="0">
                <a:hlinkClick r:id="rId2"/>
              </a:rPr>
              <a:t>https://mirt.usps.gov/Homepage.aspx</a:t>
            </a:r>
            <a:endParaRPr lang="en-US" dirty="0"/>
          </a:p>
          <a:p>
            <a:pPr marL="0" indent="0">
              <a:lnSpc>
                <a:spcPct val="120000"/>
              </a:lnSpc>
              <a:spcBef>
                <a:spcPts val="0"/>
              </a:spcBef>
              <a:spcAft>
                <a:spcPts val="0"/>
              </a:spcAft>
              <a:buNone/>
            </a:pPr>
            <a:endParaRPr lang="en-US" sz="2100" dirty="0"/>
          </a:p>
          <a:p>
            <a:pPr marL="0" indent="0">
              <a:lnSpc>
                <a:spcPct val="120000"/>
              </a:lnSpc>
              <a:spcBef>
                <a:spcPts val="0"/>
              </a:spcBef>
              <a:spcAft>
                <a:spcPts val="0"/>
              </a:spcAft>
              <a:buNone/>
            </a:pPr>
            <a:r>
              <a:rPr lang="en-US" sz="2100" dirty="0">
                <a:latin typeface="Arial"/>
                <a:cs typeface="Arial"/>
              </a:rPr>
              <a:t>Employees can access MIRT under the My Work tab on Blue under the Essential Links and also in the MyHR, Workplace Safety page under MIRT for Managers.  </a:t>
            </a:r>
            <a:endParaRPr lang="en-US" sz="2100" dirty="0">
              <a:latin typeface="Arial" panose="020B0604020202020204" pitchFamily="34" charset="0"/>
              <a:cs typeface="Arial" panose="020B0604020202020204" pitchFamily="34" charset="0"/>
            </a:endParaRPr>
          </a:p>
          <a:p>
            <a:pPr marL="0" indent="0">
              <a:lnSpc>
                <a:spcPct val="120000"/>
              </a:lnSpc>
              <a:spcBef>
                <a:spcPts val="0"/>
              </a:spcBef>
              <a:spcAft>
                <a:spcPts val="0"/>
              </a:spcAft>
              <a:buNone/>
            </a:pPr>
            <a:endParaRPr lang="en-US" sz="2100" dirty="0">
              <a:latin typeface="Arial" panose="020B0604020202020204" pitchFamily="34" charset="0"/>
              <a:cs typeface="Arial" panose="020B0604020202020204" pitchFamily="34" charset="0"/>
            </a:endParaRPr>
          </a:p>
          <a:p>
            <a:pPr marL="0" indent="0">
              <a:lnSpc>
                <a:spcPct val="120000"/>
              </a:lnSpc>
              <a:spcBef>
                <a:spcPts val="0"/>
              </a:spcBef>
              <a:spcAft>
                <a:spcPts val="0"/>
              </a:spcAft>
              <a:buNone/>
            </a:pPr>
            <a:r>
              <a:rPr lang="en-US" sz="2100" dirty="0">
                <a:latin typeface="Arial" panose="020B0604020202020204" pitchFamily="34" charset="0"/>
                <a:cs typeface="Arial" panose="020B0604020202020204" pitchFamily="34" charset="0"/>
              </a:rPr>
              <a:t>Find additional information in Management </a:t>
            </a:r>
            <a:r>
              <a:rPr lang="en-US" sz="2100">
                <a:latin typeface="Arial" panose="020B0604020202020204" pitchFamily="34" charset="0"/>
                <a:cs typeface="Arial" panose="020B0604020202020204" pitchFamily="34" charset="0"/>
              </a:rPr>
              <a:t>Instruction EL-810-2025-2 </a:t>
            </a:r>
            <a:r>
              <a:rPr lang="en-US" sz="2100" dirty="0">
                <a:latin typeface="Arial" panose="020B0604020202020204" pitchFamily="34" charset="0"/>
                <a:cs typeface="Arial" panose="020B0604020202020204" pitchFamily="34" charset="0"/>
              </a:rPr>
              <a:t>Response to Hazardous Materials Releases available on the PolicyNet.</a:t>
            </a:r>
          </a:p>
        </p:txBody>
      </p:sp>
    </p:spTree>
    <p:extLst>
      <p:ext uri="{BB962C8B-B14F-4D97-AF65-F5344CB8AC3E}">
        <p14:creationId xmlns:p14="http://schemas.microsoft.com/office/powerpoint/2010/main" val="3863144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03" y="523641"/>
            <a:ext cx="8691613" cy="698768"/>
          </a:xfrm>
        </p:spPr>
        <p:txBody>
          <a:bodyPr>
            <a:noAutofit/>
          </a:bodyPr>
          <a:lstStyle/>
          <a:p>
            <a:pPr algn="ctr"/>
            <a:r>
              <a:rPr lang="en-US" sz="4000" dirty="0"/>
              <a:t>Mail Incident Reporting</a:t>
            </a:r>
          </a:p>
        </p:txBody>
      </p:sp>
      <p:sp>
        <p:nvSpPr>
          <p:cNvPr id="3" name="Content Placeholder 2"/>
          <p:cNvSpPr>
            <a:spLocks noGrp="1"/>
          </p:cNvSpPr>
          <p:nvPr>
            <p:ph idx="1"/>
          </p:nvPr>
        </p:nvSpPr>
        <p:spPr>
          <a:xfrm>
            <a:off x="885295" y="1058779"/>
            <a:ext cx="7420353" cy="4437245"/>
          </a:xfrm>
        </p:spPr>
        <p:txBody>
          <a:bodyPr vert="horz" lIns="91440" tIns="45720" rIns="91440" bIns="45720" rtlCol="0" anchor="t">
            <a:normAutofit fontScale="25000" lnSpcReduction="20000"/>
          </a:bodyPr>
          <a:lstStyle/>
          <a:p>
            <a:pPr marL="0" indent="0">
              <a:lnSpc>
                <a:spcPct val="120000"/>
              </a:lnSpc>
              <a:spcBef>
                <a:spcPts val="0"/>
              </a:spcBef>
              <a:spcAft>
                <a:spcPts val="0"/>
              </a:spcAft>
              <a:buNone/>
            </a:pPr>
            <a:endParaRPr lang="en-US" sz="9600" dirty="0">
              <a:latin typeface="Arial" panose="020B0604020202020204" pitchFamily="34" charset="0"/>
              <a:cs typeface="Arial" panose="020B0604020202020204" pitchFamily="34" charset="0"/>
            </a:endParaRPr>
          </a:p>
          <a:p>
            <a:pPr marL="0" indent="0">
              <a:lnSpc>
                <a:spcPct val="120000"/>
              </a:lnSpc>
              <a:spcBef>
                <a:spcPts val="0"/>
              </a:spcBef>
              <a:spcAft>
                <a:spcPts val="0"/>
              </a:spcAft>
              <a:buNone/>
            </a:pPr>
            <a:endParaRPr lang="en-US" sz="9600" dirty="0">
              <a:latin typeface="Arial" panose="020B0604020202020204" pitchFamily="34" charset="0"/>
              <a:cs typeface="Arial" panose="020B0604020202020204" pitchFamily="34" charset="0"/>
            </a:endParaRPr>
          </a:p>
          <a:p>
            <a:pPr marL="0" indent="0">
              <a:lnSpc>
                <a:spcPct val="120000"/>
              </a:lnSpc>
              <a:spcBef>
                <a:spcPts val="0"/>
              </a:spcBef>
              <a:spcAft>
                <a:spcPts val="0"/>
              </a:spcAft>
              <a:buNone/>
            </a:pPr>
            <a:endParaRPr lang="en-US" sz="9600" dirty="0">
              <a:latin typeface="Arial" panose="020B0604020202020204" pitchFamily="34" charset="0"/>
              <a:cs typeface="Arial" panose="020B0604020202020204" pitchFamily="34" charset="0"/>
            </a:endParaRPr>
          </a:p>
          <a:p>
            <a:pPr marL="0" indent="0">
              <a:lnSpc>
                <a:spcPct val="120000"/>
              </a:lnSpc>
              <a:spcBef>
                <a:spcPts val="0"/>
              </a:spcBef>
              <a:spcAft>
                <a:spcPts val="0"/>
              </a:spcAft>
              <a:buNone/>
            </a:pPr>
            <a:br>
              <a:rPr lang="en-US" sz="9600" dirty="0">
                <a:latin typeface="Arial" panose="020B0604020202020204" pitchFamily="34" charset="0"/>
                <a:cs typeface="Arial" panose="020B0604020202020204" pitchFamily="34" charset="0"/>
              </a:rPr>
            </a:br>
            <a:r>
              <a:rPr lang="en-US" sz="8400" dirty="0">
                <a:latin typeface="Arial"/>
                <a:cs typeface="Arial"/>
              </a:rPr>
              <a:t>And that’s smart safety!</a:t>
            </a:r>
            <a:endParaRPr lang="en-US" dirty="0">
              <a:latin typeface="Arial"/>
              <a:cs typeface="Arial"/>
            </a:endParaRPr>
          </a:p>
          <a:p>
            <a:pPr marL="0" indent="0">
              <a:lnSpc>
                <a:spcPct val="120000"/>
              </a:lnSpc>
              <a:spcBef>
                <a:spcPts val="0"/>
              </a:spcBef>
              <a:spcAft>
                <a:spcPts val="0"/>
              </a:spcAft>
              <a:buNone/>
            </a:pPr>
            <a:endParaRPr lang="en-US" sz="7200" dirty="0">
              <a:latin typeface="Arial" panose="020B0604020202020204" pitchFamily="34" charset="0"/>
              <a:cs typeface="Arial" panose="020B0604020202020204" pitchFamily="34" charset="0"/>
            </a:endParaRPr>
          </a:p>
          <a:p>
            <a:pPr marL="0" indent="0">
              <a:lnSpc>
                <a:spcPct val="120000"/>
              </a:lnSpc>
              <a:spcBef>
                <a:spcPts val="0"/>
              </a:spcBef>
              <a:spcAft>
                <a:spcPts val="0"/>
              </a:spcAft>
              <a:buNone/>
            </a:pPr>
            <a:endParaRPr lang="en-US" sz="7200" dirty="0">
              <a:latin typeface="Arial" panose="020B0604020202020204" pitchFamily="34" charset="0"/>
              <a:cs typeface="Arial" panose="020B0604020202020204" pitchFamily="34" charset="0"/>
            </a:endParaRPr>
          </a:p>
          <a:p>
            <a:pPr marL="0" indent="0">
              <a:lnSpc>
                <a:spcPct val="120000"/>
              </a:lnSpc>
              <a:spcBef>
                <a:spcPts val="0"/>
              </a:spcBef>
              <a:spcAft>
                <a:spcPts val="0"/>
              </a:spcAft>
              <a:buNone/>
            </a:pPr>
            <a:endParaRPr lang="en-US" sz="7200" dirty="0">
              <a:latin typeface="Arial" panose="020B0604020202020204" pitchFamily="34" charset="0"/>
              <a:cs typeface="Arial" panose="020B0604020202020204" pitchFamily="34" charset="0"/>
            </a:endParaRPr>
          </a:p>
          <a:p>
            <a:pPr marL="0" indent="0">
              <a:lnSpc>
                <a:spcPct val="120000"/>
              </a:lnSpc>
              <a:spcBef>
                <a:spcPts val="0"/>
              </a:spcBef>
              <a:spcAft>
                <a:spcPts val="0"/>
              </a:spcAft>
              <a:buNone/>
            </a:pPr>
            <a:endParaRPr lang="en-US" sz="7200" dirty="0">
              <a:latin typeface="Arial" panose="020B0604020202020204" pitchFamily="34" charset="0"/>
              <a:cs typeface="Arial" panose="020B0604020202020204" pitchFamily="34" charset="0"/>
            </a:endParaRPr>
          </a:p>
          <a:p>
            <a:pPr marL="0" indent="0">
              <a:lnSpc>
                <a:spcPct val="120000"/>
              </a:lnSpc>
              <a:spcBef>
                <a:spcPts val="0"/>
              </a:spcBef>
              <a:spcAft>
                <a:spcPts val="0"/>
              </a:spcAft>
              <a:buNone/>
            </a:pPr>
            <a:r>
              <a:rPr lang="en-US" sz="7600" dirty="0">
                <a:latin typeface="Arial"/>
                <a:cs typeface="Arial"/>
              </a:rPr>
              <a:t>For additional information or guidance, contact your safety office.</a:t>
            </a:r>
          </a:p>
        </p:txBody>
      </p:sp>
    </p:spTree>
    <p:extLst>
      <p:ext uri="{BB962C8B-B14F-4D97-AF65-F5344CB8AC3E}">
        <p14:creationId xmlns:p14="http://schemas.microsoft.com/office/powerpoint/2010/main" val="112389192"/>
      </p:ext>
    </p:extLst>
  </p:cSld>
  <p:clrMapOvr>
    <a:masterClrMapping/>
  </p:clrMapOvr>
</p:sld>
</file>

<file path=ppt/theme/theme1.xml><?xml version="1.0" encoding="utf-8"?>
<a:theme xmlns:a="http://schemas.openxmlformats.org/drawingml/2006/main" name="YSBM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1B087A8A5AFC74F94DE630C2684D175" ma:contentTypeVersion="16" ma:contentTypeDescription="Create a new document." ma:contentTypeScope="" ma:versionID="62c952300571e8317428ecbe2a5bd1a3">
  <xsd:schema xmlns:xsd="http://www.w3.org/2001/XMLSchema" xmlns:xs="http://www.w3.org/2001/XMLSchema" xmlns:p="http://schemas.microsoft.com/office/2006/metadata/properties" xmlns:ns2="051ef2fe-6200-43c2-a1f1-eb6a28a2b2c5" xmlns:ns3="0066f604-54d3-4ce0-bb9e-2103dbf064c0" targetNamespace="http://schemas.microsoft.com/office/2006/metadata/properties" ma:root="true" ma:fieldsID="17b75ea4090b2fe966b083ce91d6e33e" ns2:_="" ns3:_="">
    <xsd:import namespace="051ef2fe-6200-43c2-a1f1-eb6a28a2b2c5"/>
    <xsd:import namespace="0066f604-54d3-4ce0-bb9e-2103dbf064c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OCR"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1ef2fe-6200-43c2-a1f1-eb6a28a2b2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46b2910-02c8-4a71-be9c-50caa9ab8a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066f604-54d3-4ce0-bb9e-2103dbf064c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25feaeb-7913-4e01-b5d7-223a21345866}" ma:internalName="TaxCatchAll" ma:showField="CatchAllData" ma:web="0066f604-54d3-4ce0-bb9e-2103dbf064c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066f604-54d3-4ce0-bb9e-2103dbf064c0" xsi:nil="true"/>
    <lcf76f155ced4ddcb4097134ff3c332f xmlns="051ef2fe-6200-43c2-a1f1-eb6a28a2b2c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7F86D2D-A3A1-4590-A54E-8301A1D9FFDD}">
  <ds:schemaRefs>
    <ds:schemaRef ds:uri="http://schemas.microsoft.com/sharepoint/v3/contenttype/forms"/>
  </ds:schemaRefs>
</ds:datastoreItem>
</file>

<file path=customXml/itemProps2.xml><?xml version="1.0" encoding="utf-8"?>
<ds:datastoreItem xmlns:ds="http://schemas.openxmlformats.org/officeDocument/2006/customXml" ds:itemID="{388C113D-4EE9-4867-938A-67B9BF05D9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1ef2fe-6200-43c2-a1f1-eb6a28a2b2c5"/>
    <ds:schemaRef ds:uri="0066f604-54d3-4ce0-bb9e-2103dbf064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A343779-673F-4751-A5A2-5E73B3996985}">
  <ds:schemaRefs>
    <ds:schemaRef ds:uri="0066f604-54d3-4ce0-bb9e-2103dbf064c0"/>
    <ds:schemaRef ds:uri="http://schemas.microsoft.com/office/2006/documentManagement/types"/>
    <ds:schemaRef ds:uri="http://purl.org/dc/dcmitype/"/>
    <ds:schemaRef ds:uri="http://schemas.microsoft.com/office/2006/metadata/properties"/>
    <ds:schemaRef ds:uri="http://schemas.openxmlformats.org/package/2006/metadata/core-properties"/>
    <ds:schemaRef ds:uri="http://schemas.microsoft.com/office/infopath/2007/PartnerControls"/>
    <ds:schemaRef ds:uri="http://purl.org/dc/elements/1.1/"/>
    <ds:schemaRef ds:uri="051ef2fe-6200-43c2-a1f1-eb6a28a2b2c5"/>
    <ds:schemaRef ds:uri="http://www.w3.org/XML/1998/namespace"/>
    <ds:schemaRef ds:uri="http://purl.org/dc/terms/"/>
  </ds:schemaRefs>
</ds:datastoreItem>
</file>

<file path=docMetadata/LabelInfo.xml><?xml version="1.0" encoding="utf-8"?>
<clbl:labelList xmlns:clbl="http://schemas.microsoft.com/office/2020/mipLabelMetadata">
  <clbl:label id="{f9aa5788-eb33-4a49-8ad0-76101910cac3}" enabled="0" method="" siteId="{f9aa5788-eb33-4a49-8ad0-76101910cac3}" removed="1"/>
</clbl:labelList>
</file>

<file path=docProps/app.xml><?xml version="1.0" encoding="utf-8"?>
<Properties xmlns="http://schemas.openxmlformats.org/officeDocument/2006/extended-properties" xmlns:vt="http://schemas.openxmlformats.org/officeDocument/2006/docPropsVTypes">
  <Template/>
  <TotalTime>359</TotalTime>
  <Words>184</Words>
  <Application>Microsoft Office PowerPoint</Application>
  <PresentationFormat>On-screen Show (4:3)</PresentationFormat>
  <Paragraphs>21</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Helvetica</vt:lpstr>
      <vt:lpstr>YSBM_Template</vt:lpstr>
      <vt:lpstr> Mail Incident Reporting        </vt:lpstr>
      <vt:lpstr>Mail Incident Reporting</vt:lpstr>
      <vt:lpstr>Mail Incident Reporting</vt:lpstr>
      <vt:lpstr>Mail Incident Reporting</vt:lpstr>
    </vt:vector>
  </TitlesOfParts>
  <Company>USPS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Credit Cards are for Business Use ONly</dc:title>
  <dc:creator>Creative Group</dc:creator>
  <cp:lastModifiedBy>Miller, Scott A - Buffalo, NY</cp:lastModifiedBy>
  <cp:revision>54</cp:revision>
  <cp:lastPrinted>2016-03-28T13:50:09Z</cp:lastPrinted>
  <dcterms:created xsi:type="dcterms:W3CDTF">2014-08-01T15:55:50Z</dcterms:created>
  <dcterms:modified xsi:type="dcterms:W3CDTF">2026-07-20T18:37:05Z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0x010100D1B087A8A5AFC74F94DE630C2684D175</vt:lpwstr>
  </property>
  <property fmtid="{D5CDD505-2E9C-101B-9397-08002B2CF9AE}" pid="3" name="MediaServiceImageTags">
    <vt:lpwstr/>
  </property>
  <property fmtid="{D5CDD505-2E9C-101B-9397-08002B2CF9AE}" pid="4" name="Order">
    <vt:r8>41600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