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23A620-BBBF-989A-8F56-41679E2108B5}" name="Johnson, Anna M - Jersey City, NJ" initials="AJ" userId="S::Anna.M.Johnson3@usps.gov::6ef41082-8789-49c8-85c3-6b83b0a6a7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96"/>
    <a:srgbClr val="004C88"/>
    <a:srgbClr val="72A52D"/>
    <a:srgbClr val="004175"/>
    <a:srgbClr val="0D50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96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SCM_imag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590" y="4420394"/>
            <a:ext cx="6879940" cy="1470025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rgbClr val="0D5089"/>
                </a:solidFill>
                <a:latin typeface="Helvetica"/>
                <a:cs typeface="Helvetic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894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YSCM_imag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480" y="1357029"/>
            <a:ext cx="7420353" cy="1143000"/>
          </a:xfrm>
        </p:spPr>
        <p:txBody>
          <a:bodyPr anchor="t"/>
          <a:lstStyle>
            <a:lvl1pPr algn="l">
              <a:defRPr>
                <a:solidFill>
                  <a:srgbClr val="0D5089"/>
                </a:solidFill>
                <a:latin typeface="Helvetica"/>
                <a:cs typeface="Helvetica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5926" y="2500029"/>
            <a:ext cx="7420353" cy="3313756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>
                <a:solidFill>
                  <a:srgbClr val="0D5089"/>
                </a:solidFill>
                <a:latin typeface="Helvetica"/>
                <a:cs typeface="Helvetica"/>
              </a:defRPr>
            </a:lvl1pPr>
            <a:lvl2pPr marL="742950" indent="-285750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>
                <a:solidFill>
                  <a:srgbClr val="0D5089"/>
                </a:solidFill>
                <a:latin typeface="Helvetica"/>
                <a:cs typeface="Helvetica"/>
              </a:defRPr>
            </a:lvl2pPr>
            <a:lvl3pPr>
              <a:spcBef>
                <a:spcPts val="600"/>
              </a:spcBef>
              <a:spcAft>
                <a:spcPts val="600"/>
              </a:spcAft>
              <a:defRPr>
                <a:solidFill>
                  <a:srgbClr val="0D5089"/>
                </a:solidFill>
                <a:latin typeface="Helvetica"/>
                <a:cs typeface="Helvetica"/>
              </a:defRPr>
            </a:lvl3pPr>
            <a:lvl4pPr>
              <a:defRPr>
                <a:solidFill>
                  <a:srgbClr val="0D5089"/>
                </a:solidFill>
                <a:latin typeface="Helvetica"/>
                <a:cs typeface="Helvetica"/>
              </a:defRPr>
            </a:lvl4pPr>
            <a:lvl5pPr>
              <a:defRPr>
                <a:solidFill>
                  <a:srgbClr val="0D5089"/>
                </a:solidFill>
                <a:latin typeface="Helvetica"/>
                <a:cs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15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727B9-E0E5-C64D-B9EB-E1E6ED80DA53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605BD-D60B-8143-B545-81922F08A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54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1063" y="4413710"/>
            <a:ext cx="7700210" cy="1470025"/>
          </a:xfrm>
        </p:spPr>
        <p:txBody>
          <a:bodyPr>
            <a:normAutofit/>
          </a:bodyPr>
          <a:lstStyle/>
          <a:p>
            <a:pPr algn="ctr"/>
            <a:br>
              <a:rPr lang="en-US" sz="4400" dirty="0">
                <a:solidFill>
                  <a:srgbClr val="003296"/>
                </a:solidFill>
                <a:latin typeface="Arial"/>
                <a:ea typeface="+mn-ea"/>
              </a:rPr>
            </a:br>
            <a:r>
              <a:rPr lang="en-US" sz="4400" dirty="0">
                <a:solidFill>
                  <a:srgbClr val="003296"/>
                </a:solidFill>
                <a:latin typeface="Arial"/>
                <a:ea typeface="+mn-ea"/>
              </a:rPr>
              <a:t>Military Duty 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351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295" y="344566"/>
            <a:ext cx="7420353" cy="1346582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003296"/>
                </a:solidFill>
                <a:latin typeface="Arial"/>
                <a:ea typeface="+mn-ea"/>
              </a:rPr>
              <a:t>Military Duty 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295" y="1022107"/>
            <a:ext cx="7420353" cy="42377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>
              <a:solidFill>
                <a:srgbClr val="003296"/>
              </a:solidFill>
              <a:latin typeface="Arial"/>
              <a:ea typeface="Times New Roman"/>
              <a:cs typeface="Arial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3296"/>
                </a:solidFill>
                <a:latin typeface="Arial"/>
                <a:ea typeface="Times New Roman"/>
                <a:cs typeface="Arial"/>
              </a:rPr>
              <a:t>Employees deployed to military duty have certain rights.</a:t>
            </a:r>
          </a:p>
          <a:p>
            <a:pPr marL="0" indent="0">
              <a:buNone/>
            </a:pPr>
            <a:endParaRPr lang="en-US" sz="2600" dirty="0">
              <a:solidFill>
                <a:srgbClr val="003296"/>
              </a:solidFill>
              <a:latin typeface="Arial"/>
              <a:ea typeface="Times New Roman"/>
              <a:cs typeface="Arial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3296"/>
                </a:solidFill>
                <a:latin typeface="Arial"/>
                <a:ea typeface="Times New Roman"/>
                <a:cs typeface="Arial"/>
              </a:rPr>
              <a:t>Make sure you’ve completed the training regarding the Uniformed Services Employment and Reemployment Rights Act (USERRA).  </a:t>
            </a:r>
          </a:p>
          <a:p>
            <a:pPr marL="0" indent="0">
              <a:buNone/>
            </a:pPr>
            <a:endParaRPr lang="en-US" sz="2600" dirty="0">
              <a:solidFill>
                <a:srgbClr val="003296"/>
              </a:solidFill>
              <a:latin typeface="Arial"/>
              <a:ea typeface="Times New Roman"/>
              <a:cs typeface="Arial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003296"/>
                </a:solidFill>
                <a:latin typeface="Arial"/>
                <a:ea typeface="Times New Roman"/>
                <a:cs typeface="Arial"/>
              </a:rPr>
              <a:t>Consult Human Resources when you have a question. </a:t>
            </a:r>
          </a:p>
        </p:txBody>
      </p:sp>
    </p:spTree>
    <p:extLst>
      <p:ext uri="{BB962C8B-B14F-4D97-AF65-F5344CB8AC3E}">
        <p14:creationId xmlns:p14="http://schemas.microsoft.com/office/powerpoint/2010/main" val="3125533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295" y="358420"/>
            <a:ext cx="7420353" cy="132289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3296"/>
                </a:solidFill>
                <a:latin typeface="Arial"/>
                <a:ea typeface="+mn-ea"/>
              </a:rPr>
              <a:t>Military Duty  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295" y="1071716"/>
            <a:ext cx="7420353" cy="4664066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003296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3296"/>
                </a:solidFill>
                <a:latin typeface="Arial"/>
              </a:rPr>
              <a:t>Complying with USERRA saves the Postal Service time and money.</a:t>
            </a:r>
          </a:p>
          <a:p>
            <a:pPr marL="0" indent="0">
              <a:buNone/>
            </a:pPr>
            <a:endParaRPr lang="en-US" sz="2400" dirty="0">
              <a:solidFill>
                <a:srgbClr val="003296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3296"/>
                </a:solidFill>
                <a:latin typeface="Arial"/>
              </a:rPr>
              <a:t>And that’s smart business.</a:t>
            </a:r>
          </a:p>
          <a:p>
            <a:pPr marL="0" indent="0">
              <a:buNone/>
            </a:pPr>
            <a:endParaRPr lang="en-US" dirty="0">
              <a:solidFill>
                <a:srgbClr val="003296"/>
              </a:solidFill>
              <a:latin typeface="Arial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 dirty="0">
                <a:solidFill>
                  <a:srgbClr val="003296"/>
                </a:solidFill>
                <a:latin typeface="Arial"/>
              </a:rPr>
              <a:t>See MyHR USERRA page at: https://myhr.usps.gov/pay_benefits/benefits/military/userra.  </a:t>
            </a:r>
          </a:p>
          <a:p>
            <a:pPr marL="0" indent="0">
              <a:buNone/>
            </a:pPr>
            <a:endParaRPr lang="en-US" dirty="0">
              <a:solidFill>
                <a:srgbClr val="003296"/>
              </a:solidFill>
              <a:latin typeface="Arial"/>
            </a:endParaRPr>
          </a:p>
          <a:p>
            <a:pPr marL="0" indent="0">
              <a:buNone/>
            </a:pPr>
            <a:endParaRPr lang="en-US" dirty="0">
              <a:solidFill>
                <a:srgbClr val="003296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2962432"/>
      </p:ext>
    </p:extLst>
  </p:cSld>
  <p:clrMapOvr>
    <a:masterClrMapping/>
  </p:clrMapOvr>
</p:sld>
</file>

<file path=ppt/theme/theme1.xml><?xml version="1.0" encoding="utf-8"?>
<a:theme xmlns:a="http://schemas.openxmlformats.org/drawingml/2006/main" name="YSBM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83</Words>
  <Application>Microsoft Office PowerPoint</Application>
  <PresentationFormat>On-screen Show (4:3)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Helvetica</vt:lpstr>
      <vt:lpstr>Wingdings</vt:lpstr>
      <vt:lpstr>YSBM_Template</vt:lpstr>
      <vt:lpstr> Military Duty </vt:lpstr>
      <vt:lpstr>Military Duty </vt:lpstr>
      <vt:lpstr>Military Duty   </vt:lpstr>
    </vt:vector>
  </TitlesOfParts>
  <Company>USPS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Credit Cards are for Business Use ONly</dc:title>
  <dc:creator>Creative Group</dc:creator>
  <cp:lastModifiedBy>Sorrell, Paris R - Washington, DC</cp:lastModifiedBy>
  <cp:revision>45</cp:revision>
  <dcterms:created xsi:type="dcterms:W3CDTF">2014-08-01T15:55:50Z</dcterms:created>
  <dcterms:modified xsi:type="dcterms:W3CDTF">2026-03-09T19:20:28Z</dcterms:modified>
</cp:coreProperties>
</file>