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52D"/>
    <a:srgbClr val="004175"/>
    <a:srgbClr val="0D5089"/>
    <a:srgbClr val="004C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59" autoAdjust="0"/>
  </p:normalViewPr>
  <p:slideViewPr>
    <p:cSldViewPr snapToGrid="0" snapToObjects="1">
      <p:cViewPr varScale="1">
        <p:scale>
          <a:sx n="102" d="100"/>
          <a:sy n="102" d="100"/>
        </p:scale>
        <p:origin x="188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ler, Scott A - Buffalo, NY" userId="cf64db98-5706-411e-803e-c2ed37421912" providerId="ADAL" clId="{2451EBD6-EF57-4888-B1E9-C439463EFC38}"/>
    <pc:docChg chg="modSld">
      <pc:chgData name="Miller, Scott A - Buffalo, NY" userId="cf64db98-5706-411e-803e-c2ed37421912" providerId="ADAL" clId="{2451EBD6-EF57-4888-B1E9-C439463EFC38}" dt="2026-02-19T13:52:17.319" v="2" actId="20577"/>
      <pc:docMkLst>
        <pc:docMk/>
      </pc:docMkLst>
      <pc:sldChg chg="modSp mod">
        <pc:chgData name="Miller, Scott A - Buffalo, NY" userId="cf64db98-5706-411e-803e-c2ed37421912" providerId="ADAL" clId="{2451EBD6-EF57-4888-B1E9-C439463EFC38}" dt="2026-02-19T13:52:17.319" v="2" actId="20577"/>
        <pc:sldMkLst>
          <pc:docMk/>
          <pc:sldMk cId="3125533672" sldId="257"/>
        </pc:sldMkLst>
        <pc:spChg chg="mod">
          <ac:chgData name="Miller, Scott A - Buffalo, NY" userId="cf64db98-5706-411e-803e-c2ed37421912" providerId="ADAL" clId="{2451EBD6-EF57-4888-B1E9-C439463EFC38}" dt="2026-02-19T13:52:17.319" v="2" actId="20577"/>
          <ac:spMkLst>
            <pc:docMk/>
            <pc:sldMk cId="3125533672" sldId="25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YSSM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646590" y="4420394"/>
            <a:ext cx="6879940" cy="1470025"/>
          </a:xfrm>
        </p:spPr>
        <p:txBody>
          <a:bodyPr anchor="t">
            <a:normAutofit/>
          </a:bodyPr>
          <a:lstStyle>
            <a:lvl1pPr algn="l">
              <a:defRPr sz="4000">
                <a:solidFill>
                  <a:srgbClr val="0D5089"/>
                </a:solidFill>
                <a:latin typeface="Helvetica"/>
                <a:cs typeface="Helvetica"/>
              </a:defRPr>
            </a:lvl1pPr>
          </a:lstStyle>
          <a:p>
            <a:r>
              <a:rPr lang="en-US"/>
              <a:t>Click to edit Master title style</a:t>
            </a:r>
            <a:endParaRPr lang="en-US" dirty="0"/>
          </a:p>
        </p:txBody>
      </p:sp>
    </p:spTree>
    <p:extLst>
      <p:ext uri="{BB962C8B-B14F-4D97-AF65-F5344CB8AC3E}">
        <p14:creationId xmlns:p14="http://schemas.microsoft.com/office/powerpoint/2010/main" val="1926894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descr="YSSM1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285480" y="1357029"/>
            <a:ext cx="7420353" cy="1143000"/>
          </a:xfrm>
        </p:spPr>
        <p:txBody>
          <a:bodyPr anchor="t"/>
          <a:lstStyle>
            <a:lvl1pPr algn="l">
              <a:defRPr>
                <a:solidFill>
                  <a:srgbClr val="0D5089"/>
                </a:solidFill>
                <a:latin typeface="Helvetica"/>
                <a:cs typeface="Helvetica"/>
              </a:defRPr>
            </a:lvl1pPr>
          </a:lstStyle>
          <a:p>
            <a:r>
              <a:rPr lang="en-US"/>
              <a:t>Click to edit Master title style</a:t>
            </a:r>
            <a:endParaRPr lang="en-US" dirty="0"/>
          </a:p>
        </p:txBody>
      </p:sp>
      <p:sp>
        <p:nvSpPr>
          <p:cNvPr id="3" name="Content Placeholder 2"/>
          <p:cNvSpPr>
            <a:spLocks noGrp="1"/>
          </p:cNvSpPr>
          <p:nvPr>
            <p:ph idx="1"/>
          </p:nvPr>
        </p:nvSpPr>
        <p:spPr>
          <a:xfrm>
            <a:off x="1125926" y="2500029"/>
            <a:ext cx="7420353" cy="3313756"/>
          </a:xfrm>
        </p:spPr>
        <p:txBody>
          <a:bodyPr/>
          <a:lstStyle>
            <a:lvl1pPr>
              <a:spcBef>
                <a:spcPts val="600"/>
              </a:spcBef>
              <a:spcAft>
                <a:spcPts val="600"/>
              </a:spcAft>
              <a:defRPr>
                <a:solidFill>
                  <a:srgbClr val="0D5089"/>
                </a:solidFill>
                <a:latin typeface="Helvetica"/>
                <a:cs typeface="Helvetica"/>
              </a:defRPr>
            </a:lvl1pPr>
            <a:lvl2pPr marL="742950" indent="-285750">
              <a:spcBef>
                <a:spcPts val="600"/>
              </a:spcBef>
              <a:spcAft>
                <a:spcPts val="600"/>
              </a:spcAft>
              <a:buFont typeface="Arial"/>
              <a:buChar char="•"/>
              <a:defRPr>
                <a:solidFill>
                  <a:srgbClr val="0D5089"/>
                </a:solidFill>
                <a:latin typeface="Helvetica"/>
                <a:cs typeface="Helvetica"/>
              </a:defRPr>
            </a:lvl2pPr>
            <a:lvl3pPr>
              <a:spcBef>
                <a:spcPts val="600"/>
              </a:spcBef>
              <a:spcAft>
                <a:spcPts val="600"/>
              </a:spcAft>
              <a:defRPr>
                <a:solidFill>
                  <a:srgbClr val="0D5089"/>
                </a:solidFill>
                <a:latin typeface="Helvetica"/>
                <a:cs typeface="Helvetica"/>
              </a:defRPr>
            </a:lvl3pPr>
            <a:lvl4pPr>
              <a:defRPr>
                <a:solidFill>
                  <a:srgbClr val="0D5089"/>
                </a:solidFill>
                <a:latin typeface="Helvetica"/>
                <a:cs typeface="Helvetica"/>
              </a:defRPr>
            </a:lvl4pPr>
            <a:lvl5pPr>
              <a:defRPr>
                <a:solidFill>
                  <a:srgbClr val="0D5089"/>
                </a:solidFill>
                <a:latin typeface="Helvetica"/>
                <a:cs typeface="Helvetica"/>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781558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727B9-E0E5-C64D-B9EB-E1E6ED80DA53}" type="datetimeFigureOut">
              <a:rPr lang="en-US" smtClean="0"/>
              <a:t>2/19/2026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605BD-D60B-8143-B545-81922F08A4E9}" type="slidenum">
              <a:rPr lang="en-US" smtClean="0"/>
              <a:t>‹#›</a:t>
            </a:fld>
            <a:endParaRPr lang="en-US"/>
          </a:p>
        </p:txBody>
      </p:sp>
    </p:spTree>
    <p:extLst>
      <p:ext uri="{BB962C8B-B14F-4D97-AF65-F5344CB8AC3E}">
        <p14:creationId xmlns:p14="http://schemas.microsoft.com/office/powerpoint/2010/main" val="38505546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379" y="4562375"/>
            <a:ext cx="8816741" cy="1321360"/>
          </a:xfrm>
        </p:spPr>
        <p:txBody>
          <a:bodyPr>
            <a:noAutofit/>
          </a:bodyPr>
          <a:lstStyle/>
          <a:p>
            <a:pPr algn="ctr"/>
            <a:br>
              <a:rPr lang="en-US" sz="4200" dirty="0">
                <a:latin typeface="Arial" panose="020B0604020202020204" pitchFamily="34" charset="0"/>
                <a:cs typeface="Arial" panose="020B0604020202020204" pitchFamily="34" charset="0"/>
              </a:rPr>
            </a:br>
            <a:r>
              <a:rPr lang="en-US" sz="4400" dirty="0"/>
              <a:t>Employee Safety</a:t>
            </a:r>
            <a:br>
              <a:rPr lang="en-US" sz="4400" dirty="0"/>
            </a:br>
            <a:br>
              <a:rPr lang="en-US" sz="4400" dirty="0"/>
            </a:br>
            <a:endParaRPr lang="en-US"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735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503" y="421639"/>
            <a:ext cx="8691613" cy="698768"/>
          </a:xfrm>
        </p:spPr>
        <p:txBody>
          <a:bodyPr>
            <a:noAutofit/>
          </a:bodyPr>
          <a:lstStyle/>
          <a:p>
            <a:pPr algn="ctr"/>
            <a:r>
              <a:rPr lang="en-US" sz="4000" dirty="0"/>
              <a:t>Employee Safety</a:t>
            </a:r>
          </a:p>
        </p:txBody>
      </p:sp>
      <p:sp>
        <p:nvSpPr>
          <p:cNvPr id="3" name="Content Placeholder 2"/>
          <p:cNvSpPr>
            <a:spLocks noGrp="1"/>
          </p:cNvSpPr>
          <p:nvPr>
            <p:ph idx="1"/>
          </p:nvPr>
        </p:nvSpPr>
        <p:spPr>
          <a:xfrm>
            <a:off x="904545" y="1472666"/>
            <a:ext cx="7420353" cy="4437245"/>
          </a:xfrm>
        </p:spPr>
        <p:txBody>
          <a:bodyPr vert="horz" lIns="91440" tIns="45720" rIns="91440" bIns="45720" rtlCol="0" anchor="t">
            <a:noAutofit/>
          </a:bodyPr>
          <a:lstStyle/>
          <a:p>
            <a:pPr marL="0" indent="0">
              <a:buNone/>
            </a:pPr>
            <a:r>
              <a:rPr lang="en-US" sz="2400" dirty="0">
                <a:latin typeface="Arial"/>
                <a:cs typeface="Arial"/>
              </a:rPr>
              <a:t>Working safely is no accident.</a:t>
            </a:r>
          </a:p>
          <a:p>
            <a:pPr marL="0" indent="0">
              <a:buNone/>
            </a:pPr>
            <a:r>
              <a:rPr lang="en-US" sz="2400" dirty="0">
                <a:latin typeface="Arial"/>
                <a:cs typeface="Arial"/>
              </a:rPr>
              <a:t>All postal employees are responsible for making sure they don’t endanger themselves or others. Everyone must comply with all standards, rules, regulations and orders issued under the Occupational Safety and Health Act (OSH Act). Safe employees are more productive and have fewer absences from work.</a:t>
            </a:r>
            <a:endParaRPr lang="en-US" dirty="0">
              <a:latin typeface="Arial"/>
              <a:cs typeface="Arial"/>
            </a:endParaRPr>
          </a:p>
          <a:p>
            <a:pPr marL="0" indent="0">
              <a:buNone/>
            </a:pPr>
            <a:r>
              <a:rPr lang="en-US" sz="2400" dirty="0">
                <a:latin typeface="Arial" panose="020B0604020202020204" pitchFamily="34" charset="0"/>
                <a:cs typeface="Arial" panose="020B0604020202020204" pitchFamily="34" charset="0"/>
              </a:rPr>
              <a:t>For more information, review Handbook EL-814, Postal Employee’s Guide to Safety, on the PolicyNet link on the Blue intranet.</a:t>
            </a: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5533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503" y="523641"/>
            <a:ext cx="8691613" cy="698768"/>
          </a:xfrm>
        </p:spPr>
        <p:txBody>
          <a:bodyPr>
            <a:noAutofit/>
          </a:bodyPr>
          <a:lstStyle/>
          <a:p>
            <a:pPr algn="ctr"/>
            <a:r>
              <a:rPr lang="en-US" sz="4000" dirty="0"/>
              <a:t>Employee Safety</a:t>
            </a:r>
          </a:p>
        </p:txBody>
      </p:sp>
      <p:sp>
        <p:nvSpPr>
          <p:cNvPr id="3" name="Content Placeholder 2"/>
          <p:cNvSpPr>
            <a:spLocks noGrp="1"/>
          </p:cNvSpPr>
          <p:nvPr>
            <p:ph idx="1"/>
          </p:nvPr>
        </p:nvSpPr>
        <p:spPr>
          <a:xfrm>
            <a:off x="885295" y="1058779"/>
            <a:ext cx="7921821" cy="4437245"/>
          </a:xfrm>
        </p:spPr>
        <p:txBody>
          <a:bodyPr vert="horz" lIns="91440" tIns="45720" rIns="91440" bIns="45720" rtlCol="0" anchor="t">
            <a:normAutofit/>
          </a:bodyPr>
          <a:lstStyle/>
          <a:p>
            <a:pPr marL="0" indent="0">
              <a:lnSpc>
                <a:spcPct val="120000"/>
              </a:lnSpc>
              <a:spcBef>
                <a:spcPts val="0"/>
              </a:spcBef>
              <a:spcAft>
                <a:spcPts val="0"/>
              </a:spcAft>
              <a:buNone/>
            </a:pPr>
            <a:endParaRPr lang="en-US" sz="21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endParaRPr lang="en-US" sz="2400" dirty="0">
              <a:latin typeface="Arial"/>
              <a:cs typeface="Arial"/>
            </a:endParaRPr>
          </a:p>
          <a:p>
            <a:pPr marL="0" indent="0">
              <a:lnSpc>
                <a:spcPct val="120000"/>
              </a:lnSpc>
              <a:spcBef>
                <a:spcPts val="0"/>
              </a:spcBef>
              <a:spcAft>
                <a:spcPts val="0"/>
              </a:spcAft>
              <a:buNone/>
            </a:pPr>
            <a:endParaRPr lang="en-US" sz="2400" dirty="0">
              <a:latin typeface="Arial"/>
              <a:cs typeface="Arial"/>
            </a:endParaRPr>
          </a:p>
          <a:p>
            <a:pPr marL="0" indent="0">
              <a:lnSpc>
                <a:spcPct val="120000"/>
              </a:lnSpc>
              <a:spcBef>
                <a:spcPts val="0"/>
              </a:spcBef>
              <a:spcAft>
                <a:spcPts val="0"/>
              </a:spcAft>
              <a:buNone/>
            </a:pPr>
            <a:endParaRPr lang="en-US" sz="2400" dirty="0">
              <a:latin typeface="Arial"/>
              <a:cs typeface="Arial"/>
            </a:endParaRPr>
          </a:p>
          <a:p>
            <a:pPr marL="0" indent="0">
              <a:lnSpc>
                <a:spcPct val="120000"/>
              </a:lnSpc>
              <a:spcBef>
                <a:spcPts val="0"/>
              </a:spcBef>
              <a:spcAft>
                <a:spcPts val="0"/>
              </a:spcAft>
              <a:buNone/>
            </a:pPr>
            <a:r>
              <a:rPr lang="en-US" sz="2400" dirty="0">
                <a:latin typeface="Arial"/>
                <a:cs typeface="Arial"/>
              </a:rPr>
              <a:t>And that’s smart safety!</a:t>
            </a:r>
            <a:endParaRPr lang="en-US" sz="2400" dirty="0"/>
          </a:p>
          <a:p>
            <a:pPr marL="0" indent="0">
              <a:lnSpc>
                <a:spcPct val="120000"/>
              </a:lnSpc>
              <a:spcBef>
                <a:spcPts val="0"/>
              </a:spcBef>
              <a:spcAft>
                <a:spcPts val="0"/>
              </a:spcAft>
              <a:buNone/>
            </a:pPr>
            <a:endParaRPr lang="en-US" sz="21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endParaRPr lang="en-US" sz="21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endParaRPr lang="en-US" sz="2100" dirty="0">
              <a:latin typeface="Arial" panose="020B0604020202020204" pitchFamily="34" charset="0"/>
              <a:cs typeface="Arial" panose="020B0604020202020204" pitchFamily="34" charset="0"/>
            </a:endParaRPr>
          </a:p>
          <a:p>
            <a:pPr marL="0" indent="0">
              <a:lnSpc>
                <a:spcPct val="120000"/>
              </a:lnSpc>
              <a:spcBef>
                <a:spcPts val="0"/>
              </a:spcBef>
              <a:spcAft>
                <a:spcPts val="0"/>
              </a:spcAft>
              <a:buNone/>
            </a:pPr>
            <a:r>
              <a:rPr lang="en-US" sz="2100" dirty="0">
                <a:latin typeface="Arial"/>
                <a:cs typeface="Arial"/>
              </a:rPr>
              <a:t>For additional information or guidance, contact your safety office</a:t>
            </a:r>
            <a:r>
              <a:rPr lang="en-US" sz="1900" dirty="0">
                <a:latin typeface="Arial"/>
                <a:cs typeface="Arial"/>
              </a:rPr>
              <a:t>.</a:t>
            </a:r>
          </a:p>
          <a:p>
            <a:endParaRPr lang="en-US"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399375"/>
      </p:ext>
    </p:extLst>
  </p:cSld>
  <p:clrMapOvr>
    <a:masterClrMapping/>
  </p:clrMapOvr>
</p:sld>
</file>

<file path=ppt/theme/theme1.xml><?xml version="1.0" encoding="utf-8"?>
<a:theme xmlns:a="http://schemas.openxmlformats.org/drawingml/2006/main" name="YSBM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B087A8A5AFC74F94DE630C2684D175" ma:contentTypeVersion="15" ma:contentTypeDescription="Create a new document." ma:contentTypeScope="" ma:versionID="87d3bbf14afaa33fa3e42f01f1324767">
  <xsd:schema xmlns:xsd="http://www.w3.org/2001/XMLSchema" xmlns:xs="http://www.w3.org/2001/XMLSchema" xmlns:p="http://schemas.microsoft.com/office/2006/metadata/properties" xmlns:ns2="051ef2fe-6200-43c2-a1f1-eb6a28a2b2c5" xmlns:ns3="0066f604-54d3-4ce0-bb9e-2103dbf064c0" targetNamespace="http://schemas.microsoft.com/office/2006/metadata/properties" ma:root="true" ma:fieldsID="88983a22b1e08e9706bb9c82d5df05aa" ns2:_="" ns3:_="">
    <xsd:import namespace="051ef2fe-6200-43c2-a1f1-eb6a28a2b2c5"/>
    <xsd:import namespace="0066f604-54d3-4ce0-bb9e-2103dbf064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1ef2fe-6200-43c2-a1f1-eb6a28a2b2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46b2910-02c8-4a71-be9c-50caa9ab8ad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066f604-54d3-4ce0-bb9e-2103dbf064c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25feaeb-7913-4e01-b5d7-223a21345866}" ma:internalName="TaxCatchAll" ma:showField="CatchAllData" ma:web="0066f604-54d3-4ce0-bb9e-2103dbf064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066f604-54d3-4ce0-bb9e-2103dbf064c0" xsi:nil="true"/>
    <lcf76f155ced4ddcb4097134ff3c332f xmlns="051ef2fe-6200-43c2-a1f1-eb6a28a2b2c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73665E0-F07E-43D8-9890-7573AF4481D9}">
  <ds:schemaRefs>
    <ds:schemaRef ds:uri="http://schemas.microsoft.com/sharepoint/v3/contenttype/forms"/>
  </ds:schemaRefs>
</ds:datastoreItem>
</file>

<file path=customXml/itemProps2.xml><?xml version="1.0" encoding="utf-8"?>
<ds:datastoreItem xmlns:ds="http://schemas.openxmlformats.org/officeDocument/2006/customXml" ds:itemID="{B835BCA8-D1B8-4984-9199-E5D04659B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1ef2fe-6200-43c2-a1f1-eb6a28a2b2c5"/>
    <ds:schemaRef ds:uri="0066f604-54d3-4ce0-bb9e-2103dbf06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1FD1CD-A71B-4378-BB84-E6061DA2ABDB}">
  <ds:schemaRefs>
    <ds:schemaRef ds:uri="http://purl.org/dc/elements/1.1/"/>
    <ds:schemaRef ds:uri="http://schemas.microsoft.com/office/2006/metadata/properties"/>
    <ds:schemaRef ds:uri="0066f604-54d3-4ce0-bb9e-2103dbf064c0"/>
    <ds:schemaRef ds:uri="http://purl.org/dc/terms/"/>
    <ds:schemaRef ds:uri="051ef2fe-6200-43c2-a1f1-eb6a28a2b2c5"/>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1474</TotalTime>
  <Words>105</Words>
  <Application>Microsoft Office PowerPoint</Application>
  <PresentationFormat>On-screen Show (4:3)</PresentationFormat>
  <Paragraphs>15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Helvetica</vt:lpstr>
      <vt:lpstr>YSBM_Template</vt:lpstr>
      <vt:lpstr> Employee Safety  </vt:lpstr>
      <vt:lpstr>Employee Safety</vt:lpstr>
      <vt:lpstr>Employee Safety</vt:lpstr>
    </vt:vector>
  </TitlesOfParts>
  <Company>USPS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Cards are for Business Use ONly</dc:title>
  <dc:creator>Creative Group</dc:creator>
  <cp:lastModifiedBy>Miller, Scott A - Buffalo, NY</cp:lastModifiedBy>
  <cp:revision>49</cp:revision>
  <cp:lastPrinted>2016-03-28T13:50:09Z</cp:lastPrinted>
  <dcterms:created xsi:type="dcterms:W3CDTF">2014-08-01T15:55:50Z</dcterms:created>
  <dcterms:modified xsi:type="dcterms:W3CDTF">2026-02-19T13:52:23Z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0x010100D1B087A8A5AFC74F94DE630C2684D175</vt:lpwstr>
  </property>
  <property fmtid="{D5CDD505-2E9C-101B-9397-08002B2CF9AE}" pid="3" name="MediaServiceImageTags">
    <vt:lpwstr/>
  </property>
  <property fmtid="{D5CDD505-2E9C-101B-9397-08002B2CF9AE}" pid="4" name="Order">
    <vt:r8>43600</vt:r8>
  </property>
  <property fmtid="{D5CDD505-2E9C-101B-9397-08002B2CF9AE}" pid="5" name="xd_Signature">
    <vt:bool>false</vt:bool>
  </property>
  <property fmtid="{D5CDD505-2E9C-101B-9397-08002B2CF9AE}" pid="6" name="xd_ProgID">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ies>
</file>