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1" autoAdjust="0"/>
    <p:restoredTop sz="69150" autoAdjust="0"/>
  </p:normalViewPr>
  <p:slideViewPr>
    <p:cSldViewPr snapToGrid="0">
      <p:cViewPr varScale="1">
        <p:scale>
          <a:sx n="47" d="100"/>
          <a:sy n="47" d="100"/>
        </p:scale>
        <p:origin x="32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D9700E-1B4A-4544-83FA-0334474046C5}"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351F1D-47A1-4AA9-97D7-76DD3F42E4C4}" type="slidenum">
              <a:rPr lang="en-US" smtClean="0"/>
              <a:t>‹#›</a:t>
            </a:fld>
            <a:endParaRPr lang="en-US"/>
          </a:p>
        </p:txBody>
      </p:sp>
    </p:spTree>
    <p:extLst>
      <p:ext uri="{BB962C8B-B14F-4D97-AF65-F5344CB8AC3E}">
        <p14:creationId xmlns:p14="http://schemas.microsoft.com/office/powerpoint/2010/main" val="390683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DE6844-DDD8-43BA-B71B-C9722D9F165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06228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YSCM_im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195454" y="4420395"/>
            <a:ext cx="9173253" cy="1470025"/>
          </a:xfrm>
        </p:spPr>
        <p:txBody>
          <a:bodyPr anchor="t">
            <a:normAutofit/>
          </a:bodyPr>
          <a:lstStyle>
            <a:lvl1pPr algn="l">
              <a:defRPr sz="4000">
                <a:solidFill>
                  <a:srgbClr val="0D5089"/>
                </a:solidFill>
                <a:latin typeface="Helvetica"/>
                <a:cs typeface="Helvetica"/>
              </a:defRPr>
            </a:lvl1pPr>
          </a:lstStyle>
          <a:p>
            <a:r>
              <a:rPr lang="en-US"/>
              <a:t>Click to edit Master title style</a:t>
            </a:r>
            <a:endParaRPr lang="en-US" dirty="0"/>
          </a:p>
        </p:txBody>
      </p:sp>
    </p:spTree>
    <p:extLst>
      <p:ext uri="{BB962C8B-B14F-4D97-AF65-F5344CB8AC3E}">
        <p14:creationId xmlns:p14="http://schemas.microsoft.com/office/powerpoint/2010/main" val="1288877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YSCM_image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713974" y="1357029"/>
            <a:ext cx="9893804" cy="1143000"/>
          </a:xfrm>
        </p:spPr>
        <p:txBody>
          <a:bodyPr anchor="t"/>
          <a:lstStyle>
            <a:lvl1pPr algn="l">
              <a:defRPr>
                <a:solidFill>
                  <a:srgbClr val="0D5089"/>
                </a:solidFill>
                <a:latin typeface="Helvetica"/>
                <a:cs typeface="Helvetica"/>
              </a:defRPr>
            </a:lvl1pPr>
          </a:lstStyle>
          <a:p>
            <a:r>
              <a:rPr lang="en-US"/>
              <a:t>Click to edit Master title style</a:t>
            </a:r>
            <a:endParaRPr lang="en-US" dirty="0"/>
          </a:p>
        </p:txBody>
      </p:sp>
      <p:sp>
        <p:nvSpPr>
          <p:cNvPr id="3" name="Content Placeholder 2"/>
          <p:cNvSpPr>
            <a:spLocks noGrp="1"/>
          </p:cNvSpPr>
          <p:nvPr>
            <p:ph idx="1"/>
          </p:nvPr>
        </p:nvSpPr>
        <p:spPr>
          <a:xfrm>
            <a:off x="1501235" y="2500029"/>
            <a:ext cx="9893804" cy="3313756"/>
          </a:xfrm>
        </p:spPr>
        <p:txBody>
          <a:bodyPr/>
          <a:lstStyle>
            <a:lvl1pPr>
              <a:spcBef>
                <a:spcPts val="600"/>
              </a:spcBef>
              <a:spcAft>
                <a:spcPts val="600"/>
              </a:spcAft>
              <a:defRPr>
                <a:solidFill>
                  <a:srgbClr val="0D5089"/>
                </a:solidFill>
                <a:latin typeface="Helvetica"/>
                <a:cs typeface="Helvetica"/>
              </a:defRPr>
            </a:lvl1pPr>
            <a:lvl2pPr marL="742950" indent="-285750">
              <a:spcBef>
                <a:spcPts val="600"/>
              </a:spcBef>
              <a:spcAft>
                <a:spcPts val="600"/>
              </a:spcAft>
              <a:buFont typeface="Arial"/>
              <a:buChar char="•"/>
              <a:defRPr>
                <a:solidFill>
                  <a:srgbClr val="0D5089"/>
                </a:solidFill>
                <a:latin typeface="Helvetica"/>
                <a:cs typeface="Helvetica"/>
              </a:defRPr>
            </a:lvl2pPr>
            <a:lvl3pPr>
              <a:spcBef>
                <a:spcPts val="600"/>
              </a:spcBef>
              <a:spcAft>
                <a:spcPts val="600"/>
              </a:spcAft>
              <a:defRPr>
                <a:solidFill>
                  <a:srgbClr val="0D5089"/>
                </a:solidFill>
                <a:latin typeface="Helvetica"/>
                <a:cs typeface="Helvetica"/>
              </a:defRPr>
            </a:lvl3pPr>
            <a:lvl4pPr>
              <a:defRPr>
                <a:solidFill>
                  <a:srgbClr val="0D5089"/>
                </a:solidFill>
                <a:latin typeface="Helvetica"/>
                <a:cs typeface="Helvetica"/>
              </a:defRPr>
            </a:lvl4pPr>
            <a:lvl5pPr>
              <a:defRPr>
                <a:solidFill>
                  <a:srgbClr val="0D5089"/>
                </a:solidFill>
                <a:latin typeface="Helvetica"/>
                <a:cs typeface="Helvetica"/>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697578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727B9-E0E5-C64D-B9EB-E1E6ED80DA53}" type="datetimeFigureOut">
              <a:rPr lang="en-US" smtClean="0"/>
              <a:t>9/10/2025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605BD-D60B-8143-B545-81922F08A4E9}" type="slidenum">
              <a:rPr lang="en-US" smtClean="0"/>
              <a:t>‹#›</a:t>
            </a:fld>
            <a:endParaRPr lang="en-US"/>
          </a:p>
        </p:txBody>
      </p:sp>
    </p:spTree>
    <p:extLst>
      <p:ext uri="{BB962C8B-B14F-4D97-AF65-F5344CB8AC3E}">
        <p14:creationId xmlns:p14="http://schemas.microsoft.com/office/powerpoint/2010/main" val="392040719"/>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297214"/>
            <a:ext cx="9144000" cy="1073769"/>
          </a:xfrm>
        </p:spPr>
        <p:txBody>
          <a:bodyPr>
            <a:normAutofit fontScale="90000"/>
          </a:bodyPr>
          <a:lstStyle/>
          <a:p>
            <a:pPr algn="ctr"/>
            <a:r>
              <a:rPr lang="en-US" sz="4900" dirty="0">
                <a:solidFill>
                  <a:srgbClr val="003296"/>
                </a:solidFill>
                <a:latin typeface="Arial"/>
                <a:ea typeface="+mn-ea"/>
              </a:rPr>
              <a:t>Accuracy in Scanning</a:t>
            </a:r>
            <a:br>
              <a:rPr lang="en-US" sz="4400" dirty="0">
                <a:solidFill>
                  <a:srgbClr val="003296"/>
                </a:solidFill>
                <a:latin typeface="Arial"/>
                <a:ea typeface="+mn-ea"/>
              </a:rPr>
            </a:br>
            <a:br>
              <a:rPr lang="en-US" sz="4400" dirty="0">
                <a:solidFill>
                  <a:srgbClr val="003296"/>
                </a:solidFill>
                <a:latin typeface="Arial"/>
                <a:ea typeface="+mn-ea"/>
              </a:rPr>
            </a:br>
            <a:endParaRPr lang="en-US"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735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84144"/>
            <a:ext cx="9144000" cy="884093"/>
          </a:xfrm>
        </p:spPr>
        <p:txBody>
          <a:bodyPr>
            <a:noAutofit/>
          </a:bodyPr>
          <a:lstStyle/>
          <a:p>
            <a:pPr algn="ctr"/>
            <a:r>
              <a:rPr lang="en-US" sz="4000" dirty="0">
                <a:solidFill>
                  <a:srgbClr val="003296"/>
                </a:solidFill>
                <a:latin typeface="Arial"/>
              </a:rPr>
              <a:t>It’s in the Scan</a:t>
            </a:r>
            <a:endParaRPr lang="en-US"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0" y="1668237"/>
            <a:ext cx="8967790" cy="3415082"/>
          </a:xfrm>
        </p:spPr>
        <p:txBody>
          <a:bodyPr>
            <a:noAutofit/>
          </a:bodyPr>
          <a:lstStyle/>
          <a:p>
            <a:pPr marL="0" indent="0">
              <a:spcBef>
                <a:spcPts val="0"/>
              </a:spcBef>
              <a:spcAft>
                <a:spcPts val="0"/>
              </a:spcAft>
              <a:buNone/>
            </a:pPr>
            <a:r>
              <a:rPr lang="en-US" sz="2400" dirty="0">
                <a:solidFill>
                  <a:srgbClr val="003296"/>
                </a:solidFill>
                <a:latin typeface="Arial"/>
                <a:ea typeface="Times New Roman"/>
                <a:cs typeface="Arial"/>
              </a:rPr>
              <a:t>Following proper scanning procedures is a key Postal Service policy that ensures accurate tracking and provides</a:t>
            </a:r>
            <a:r>
              <a:rPr lang="en-US" sz="2400" dirty="0">
                <a:solidFill>
                  <a:srgbClr val="FF0000"/>
                </a:solidFill>
                <a:latin typeface="Arial"/>
                <a:ea typeface="Times New Roman"/>
                <a:cs typeface="Arial"/>
              </a:rPr>
              <a:t> </a:t>
            </a:r>
            <a:r>
              <a:rPr lang="en-US" sz="2400" dirty="0">
                <a:solidFill>
                  <a:srgbClr val="003296"/>
                </a:solidFill>
                <a:latin typeface="Arial"/>
                <a:ea typeface="Times New Roman"/>
                <a:cs typeface="Arial"/>
              </a:rPr>
              <a:t>visibility for our customers.  </a:t>
            </a:r>
          </a:p>
          <a:p>
            <a:pPr marL="0" indent="0">
              <a:spcBef>
                <a:spcPts val="0"/>
              </a:spcBef>
              <a:spcAft>
                <a:spcPts val="0"/>
              </a:spcAft>
              <a:buNone/>
            </a:pPr>
            <a:endParaRPr lang="en-US" sz="2400" dirty="0">
              <a:solidFill>
                <a:srgbClr val="003296"/>
              </a:solidFill>
              <a:latin typeface="Arial"/>
              <a:ea typeface="Times New Roman"/>
              <a:cs typeface="Arial"/>
            </a:endParaRPr>
          </a:p>
          <a:p>
            <a:pPr marL="0" indent="0">
              <a:spcBef>
                <a:spcPts val="0"/>
              </a:spcBef>
              <a:spcAft>
                <a:spcPts val="0"/>
              </a:spcAft>
              <a:buNone/>
            </a:pPr>
            <a:r>
              <a:rPr lang="en-US" sz="2400" dirty="0">
                <a:solidFill>
                  <a:srgbClr val="003296"/>
                </a:solidFill>
                <a:latin typeface="Arial"/>
                <a:ea typeface="Times New Roman"/>
                <a:cs typeface="Arial"/>
              </a:rPr>
              <a:t>Every scan matters—it updates the system in real time, giving customers confidence that their mail and packages will arrive when expected.</a:t>
            </a:r>
          </a:p>
        </p:txBody>
      </p:sp>
    </p:spTree>
    <p:extLst>
      <p:ext uri="{BB962C8B-B14F-4D97-AF65-F5344CB8AC3E}">
        <p14:creationId xmlns:p14="http://schemas.microsoft.com/office/powerpoint/2010/main" val="3125533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471" y="1551681"/>
            <a:ext cx="9947843" cy="3754638"/>
          </a:xfrm>
        </p:spPr>
        <p:txBody>
          <a:bodyPr>
            <a:normAutofit/>
          </a:bodyPr>
          <a:lstStyle/>
          <a:p>
            <a:pPr marL="0" indent="0">
              <a:spcBef>
                <a:spcPts val="0"/>
              </a:spcBef>
              <a:spcAft>
                <a:spcPts val="0"/>
              </a:spcAft>
              <a:buNone/>
            </a:pPr>
            <a:r>
              <a:rPr lang="en-US" sz="2400" dirty="0">
                <a:solidFill>
                  <a:srgbClr val="003296"/>
                </a:solidFill>
                <a:latin typeface="Arial"/>
                <a:ea typeface="Times New Roman"/>
                <a:cs typeface="Arial"/>
              </a:rPr>
              <a:t>Accurate scanning not only reduces customer inquiries, but also minimizes delays caused by missing or incorrect tracking information.   Accurate scanning provides reliability, which strengthens the brand and maintains the public’s trust.</a:t>
            </a:r>
          </a:p>
          <a:p>
            <a:pPr marL="0" indent="0">
              <a:spcBef>
                <a:spcPts val="0"/>
              </a:spcBef>
              <a:spcAft>
                <a:spcPts val="0"/>
              </a:spcAft>
              <a:buNone/>
            </a:pPr>
            <a:endParaRPr lang="en-US" sz="2400" dirty="0">
              <a:solidFill>
                <a:srgbClr val="003296"/>
              </a:solidFill>
              <a:latin typeface="Arial"/>
              <a:ea typeface="Times New Roman"/>
              <a:cs typeface="Arial"/>
            </a:endParaRPr>
          </a:p>
          <a:p>
            <a:pPr marL="0" indent="0">
              <a:spcBef>
                <a:spcPts val="0"/>
              </a:spcBef>
              <a:spcAft>
                <a:spcPts val="0"/>
              </a:spcAft>
              <a:buNone/>
            </a:pPr>
            <a:r>
              <a:rPr lang="en-US" sz="2400" dirty="0">
                <a:solidFill>
                  <a:srgbClr val="003296"/>
                </a:solidFill>
                <a:latin typeface="Arial"/>
                <a:ea typeface="Times New Roman"/>
                <a:cs typeface="Arial"/>
              </a:rPr>
              <a:t>And that’s smart business.</a:t>
            </a:r>
            <a:endParaRPr lang="en-US" sz="2400" dirty="0"/>
          </a:p>
        </p:txBody>
      </p:sp>
      <p:sp>
        <p:nvSpPr>
          <p:cNvPr id="6" name="Title 1">
            <a:extLst>
              <a:ext uri="{FF2B5EF4-FFF2-40B4-BE49-F238E27FC236}">
                <a16:creationId xmlns:a16="http://schemas.microsoft.com/office/drawing/2014/main" id="{B878221E-0683-D024-C29A-755E68873554}"/>
              </a:ext>
            </a:extLst>
          </p:cNvPr>
          <p:cNvSpPr txBox="1">
            <a:spLocks/>
          </p:cNvSpPr>
          <p:nvPr/>
        </p:nvSpPr>
        <p:spPr>
          <a:xfrm>
            <a:off x="1547471" y="753383"/>
            <a:ext cx="9144000" cy="763572"/>
          </a:xfrm>
          <a:prstGeom prst="rect">
            <a:avLst/>
          </a:prstGeom>
        </p:spPr>
        <p:txBody>
          <a:bodyPr vert="horz" lIns="91440" tIns="45720" rIns="91440" bIns="45720" rtlCol="0" anchor="t">
            <a:noAutofit/>
          </a:bodyPr>
          <a:lstStyle>
            <a:lvl1pPr algn="l" defTabSz="457200" rtl="0" eaLnBrk="1" latinLnBrk="0" hangingPunct="1">
              <a:spcBef>
                <a:spcPct val="0"/>
              </a:spcBef>
              <a:buNone/>
              <a:defRPr sz="4400" kern="1200">
                <a:solidFill>
                  <a:srgbClr val="0D5089"/>
                </a:solidFill>
                <a:latin typeface="Helvetica"/>
                <a:ea typeface="+mj-ea"/>
                <a:cs typeface="Helvetica"/>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003296"/>
                </a:solidFill>
                <a:effectLst/>
                <a:uLnTx/>
                <a:uFillTx/>
                <a:latin typeface="Arial"/>
                <a:ea typeface="+mj-ea"/>
                <a:cs typeface="Helvetica"/>
              </a:rPr>
              <a:t>It’s in the Scan</a:t>
            </a:r>
            <a:endParaRPr kumimoji="0" lang="en-US" sz="4000" b="0" i="0" u="none" strike="noStrike" kern="1200" cap="none" spc="0" normalizeH="0" baseline="0" noProof="0" dirty="0">
              <a:ln>
                <a:noFill/>
              </a:ln>
              <a:solidFill>
                <a:srgbClr val="0D5089"/>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602962432"/>
      </p:ext>
    </p:extLst>
  </p:cSld>
  <p:clrMapOvr>
    <a:masterClrMapping/>
  </p:clrMapOvr>
</p:sld>
</file>

<file path=ppt/theme/theme1.xml><?xml version="1.0" encoding="utf-8"?>
<a:theme xmlns:a="http://schemas.openxmlformats.org/drawingml/2006/main" name="YSBM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100</Words>
  <Application>Microsoft Office PowerPoint</Application>
  <PresentationFormat>Widescreen</PresentationFormat>
  <Paragraphs>10</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Arial</vt:lpstr>
      <vt:lpstr>Calibri</vt:lpstr>
      <vt:lpstr>Helvetica</vt:lpstr>
      <vt:lpstr>YSBM_Template</vt:lpstr>
      <vt:lpstr>Accuracy in Scanning  </vt:lpstr>
      <vt:lpstr>It’s in the Scan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Hibbert-Kapler, Colleen - Washington, DC</dc:creator>
  <cp:lastModifiedBy>Hibbert-Kapler, Colleen - Washington, DC</cp:lastModifiedBy>
  <cp:revision>1</cp:revision>
  <dcterms:created xsi:type="dcterms:W3CDTF">2025-09-10T19:02:40Z</dcterms:created>
  <dcterms:modified xsi:type="dcterms:W3CDTF">2025-09-10T19:13:59Z</dcterms:modified>
</cp:coreProperties>
</file>