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67" r:id="rId2"/>
    <p:sldId id="268" r:id="rId3"/>
    <p:sldId id="26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63" autoAdjust="0"/>
    <p:restoredTop sz="60863" autoAdjust="0"/>
  </p:normalViewPr>
  <p:slideViewPr>
    <p:cSldViewPr snapToGrid="0">
      <p:cViewPr varScale="1">
        <p:scale>
          <a:sx n="38" d="100"/>
          <a:sy n="38" d="100"/>
        </p:scale>
        <p:origin x="6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04428-DB83-4271-90E4-55E7FB4B714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2B434A-1079-4EF7-AD1F-40F7BB958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11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E5AE4-A8D6-4692-B572-7996952720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8610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E5AE4-A8D6-4692-B572-7996952720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82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B434A-1079-4EF7-AD1F-40F7BB958A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99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YSCM_ima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5454" y="4420395"/>
            <a:ext cx="9173253" cy="1470025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rgbClr val="0D5089"/>
                </a:solidFill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357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YSCM_image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3974" y="1357029"/>
            <a:ext cx="9893804" cy="1143000"/>
          </a:xfrm>
        </p:spPr>
        <p:txBody>
          <a:bodyPr anchor="t"/>
          <a:lstStyle>
            <a:lvl1pPr algn="l">
              <a:defRPr>
                <a:solidFill>
                  <a:srgbClr val="0D5089"/>
                </a:solidFill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235" y="2500029"/>
            <a:ext cx="9893804" cy="3313756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>
                <a:solidFill>
                  <a:srgbClr val="0D5089"/>
                </a:solidFill>
                <a:latin typeface="Helvetica"/>
                <a:cs typeface="Helvetica"/>
              </a:defRPr>
            </a:lvl1pPr>
            <a:lvl2pPr marL="742950" indent="-28575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>
                <a:solidFill>
                  <a:srgbClr val="0D5089"/>
                </a:solidFill>
                <a:latin typeface="Helvetica"/>
                <a:cs typeface="Helvetica"/>
              </a:defRPr>
            </a:lvl2pPr>
            <a:lvl3pPr>
              <a:spcBef>
                <a:spcPts val="600"/>
              </a:spcBef>
              <a:spcAft>
                <a:spcPts val="600"/>
              </a:spcAft>
              <a:defRPr>
                <a:solidFill>
                  <a:srgbClr val="0D5089"/>
                </a:solidFill>
                <a:latin typeface="Helvetica"/>
                <a:cs typeface="Helvetica"/>
              </a:defRPr>
            </a:lvl3pPr>
            <a:lvl4pPr>
              <a:defRPr>
                <a:solidFill>
                  <a:srgbClr val="0D5089"/>
                </a:solidFill>
                <a:latin typeface="Helvetica"/>
                <a:cs typeface="Helvetica"/>
              </a:defRPr>
            </a:lvl4pPr>
            <a:lvl5pPr>
              <a:defRPr>
                <a:solidFill>
                  <a:srgbClr val="0D5089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92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727B9-E0E5-C64D-B9EB-E1E6ED80DA53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605BD-D60B-8143-B545-81922F08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993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297214"/>
            <a:ext cx="9144000" cy="156078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>
                <a:solidFill>
                  <a:srgbClr val="003296"/>
                </a:solidFill>
                <a:latin typeface="Arial"/>
                <a:ea typeface="+mn-ea"/>
              </a:rPr>
              <a:t>Deliver pizza, but not on duty</a:t>
            </a:r>
            <a:br>
              <a:rPr lang="en-US" sz="4400" dirty="0">
                <a:solidFill>
                  <a:srgbClr val="003296"/>
                </a:solidFill>
                <a:latin typeface="Arial"/>
                <a:ea typeface="+mn-ea"/>
              </a:rPr>
            </a:br>
            <a:br>
              <a:rPr lang="en-US" sz="4400" dirty="0">
                <a:solidFill>
                  <a:srgbClr val="003296"/>
                </a:solidFill>
                <a:latin typeface="Arial"/>
                <a:ea typeface="+mn-ea"/>
              </a:rPr>
            </a:b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953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96994"/>
            <a:ext cx="9144000" cy="801249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003296"/>
                </a:solidFill>
                <a:latin typeface="Arial"/>
                <a:cs typeface="Arial" panose="020B0604020202020204" pitchFamily="34" charset="0"/>
              </a:rPr>
              <a:t>Deliver pizza, but not on duty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3264" y="1630943"/>
            <a:ext cx="7819697" cy="341968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/>
                <a:ea typeface="Times New Roman"/>
                <a:cs typeface="Arial"/>
              </a:rPr>
              <a:t>While off duty, a Postal Service employee could work for food and grocery delivery companies like DoorDash, Uber Eats, and Instacart because these delivery companies do not deliver mailable matter.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3296"/>
              </a:solidFill>
              <a:latin typeface="Arial"/>
              <a:ea typeface="Times New Roman"/>
              <a:cs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/>
                <a:ea typeface="Times New Roman"/>
                <a:cs typeface="Arial"/>
              </a:rPr>
              <a:t>Postal Service employees cannot work for any business that delivers mailable matter outside the U.S. mail. This includes companies like UPS, DHL, FedEx, and Amazon.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3296"/>
              </a:solidFill>
              <a:latin typeface="Arial"/>
              <a:ea typeface="Times New Roman"/>
              <a:cs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3296"/>
              </a:solidFill>
              <a:latin typeface="Arial"/>
              <a:ea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9953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CA0F2-8CED-0B1F-0613-E488B99DC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DC4DD-9231-0C51-A156-826A4F5A8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9296" y="1571052"/>
            <a:ext cx="7420353" cy="462933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/>
                <a:ea typeface="Times New Roman"/>
                <a:cs typeface="Arial"/>
              </a:rPr>
              <a:t>Contact the Ethics Office for guidance before accepting a second job.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3296"/>
              </a:solidFill>
              <a:latin typeface="Arial"/>
              <a:ea typeface="Times New Roman"/>
              <a:cs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/>
                <a:ea typeface="Times New Roman"/>
                <a:cs typeface="Arial"/>
              </a:rPr>
              <a:t>And that’s smart business.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3296"/>
              </a:solidFill>
              <a:latin typeface="Arial"/>
              <a:ea typeface="Times New Roman"/>
              <a:cs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003296"/>
                </a:solidFill>
                <a:latin typeface="Arial"/>
                <a:ea typeface="Times New Roman"/>
                <a:cs typeface="Arial"/>
              </a:rPr>
              <a:t>Contact the Ethics Office (ethics.help@usps.gov) for guidance.</a:t>
            </a:r>
          </a:p>
          <a:p>
            <a:pPr marL="0" indent="0">
              <a:buNone/>
            </a:pPr>
            <a:endParaRPr lang="en-US" sz="2800" dirty="0">
              <a:solidFill>
                <a:srgbClr val="003296"/>
              </a:solidFill>
              <a:latin typeface="Arial"/>
              <a:ea typeface="Times New Roman"/>
              <a:cs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E36A0ED-4A83-4418-4E28-EBC4E2BBDEB7}"/>
              </a:ext>
            </a:extLst>
          </p:cNvPr>
          <p:cNvSpPr txBox="1">
            <a:spLocks/>
          </p:cNvSpPr>
          <p:nvPr/>
        </p:nvSpPr>
        <p:spPr>
          <a:xfrm>
            <a:off x="1524000" y="657618"/>
            <a:ext cx="9144000" cy="8460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D5089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3296"/>
                </a:solidFill>
                <a:effectLst/>
                <a:uLnTx/>
                <a:uFillTx/>
                <a:latin typeface="Arial"/>
                <a:ea typeface="+mj-ea"/>
                <a:cs typeface="Arial" panose="020B0604020202020204" pitchFamily="34" charset="0"/>
              </a:rPr>
              <a:t>Deliver pizza, but not on duty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D5089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608602"/>
      </p:ext>
    </p:extLst>
  </p:cSld>
  <p:clrMapOvr>
    <a:masterClrMapping/>
  </p:clrMapOvr>
</p:sld>
</file>

<file path=ppt/theme/theme1.xml><?xml version="1.0" encoding="utf-8"?>
<a:theme xmlns:a="http://schemas.openxmlformats.org/drawingml/2006/main" name="YSBM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126</Words>
  <Application>Microsoft Office PowerPoint</Application>
  <PresentationFormat>Widescreen</PresentationFormat>
  <Paragraphs>14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Helvetica</vt:lpstr>
      <vt:lpstr>YSBM_Template</vt:lpstr>
      <vt:lpstr>Deliver pizza, but not on duty  </vt:lpstr>
      <vt:lpstr>Deliver pizza, but not on duty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Hibbert-Kapler, Colleen - Washington, DC</dc:creator>
  <cp:lastModifiedBy>Hibbert-Kapler, Colleen - Washington, DC</cp:lastModifiedBy>
  <cp:revision>1</cp:revision>
  <dcterms:created xsi:type="dcterms:W3CDTF">2025-09-10T20:12:04Z</dcterms:created>
  <dcterms:modified xsi:type="dcterms:W3CDTF">2025-09-10T20:17:47Z</dcterms:modified>
</cp:coreProperties>
</file>