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5"/>
  </p:notesMasterIdLst>
  <p:sldIdLst>
    <p:sldId id="264" r:id="rId2"/>
    <p:sldId id="265" r:id="rId3"/>
    <p:sldId id="266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963" autoAdjust="0"/>
    <p:restoredTop sz="74820" autoAdjust="0"/>
  </p:normalViewPr>
  <p:slideViewPr>
    <p:cSldViewPr snapToGrid="0">
      <p:cViewPr varScale="1">
        <p:scale>
          <a:sx n="47" d="100"/>
          <a:sy n="47" d="100"/>
        </p:scale>
        <p:origin x="256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B0D2147-35D9-4CA4-AA23-5E8161E6FD67}" type="datetimeFigureOut">
              <a:rPr lang="en-US" smtClean="0"/>
              <a:t>9/10/2025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51108A6-97D5-4071-81AF-1AB8EAB837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72191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DDE5AE4-A8D6-4692-B572-799695272049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889187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YSCM_image.jp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195454" y="4420395"/>
            <a:ext cx="9173253" cy="1470025"/>
          </a:xfrm>
        </p:spPr>
        <p:txBody>
          <a:bodyPr anchor="t">
            <a:normAutofit/>
          </a:bodyPr>
          <a:lstStyle>
            <a:lvl1pPr algn="l">
              <a:defRPr sz="4000">
                <a:solidFill>
                  <a:srgbClr val="0D5089"/>
                </a:solidFill>
                <a:latin typeface="Helvetica"/>
                <a:cs typeface="Helvetica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15655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YSCM_image2.jp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13974" y="1357029"/>
            <a:ext cx="9893804" cy="1143000"/>
          </a:xfrm>
        </p:spPr>
        <p:txBody>
          <a:bodyPr anchor="t"/>
          <a:lstStyle>
            <a:lvl1pPr algn="l">
              <a:defRPr>
                <a:solidFill>
                  <a:srgbClr val="0D5089"/>
                </a:solidFill>
                <a:latin typeface="Helvetica"/>
                <a:cs typeface="Helvetica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01235" y="2500029"/>
            <a:ext cx="9893804" cy="3313756"/>
          </a:xfrm>
        </p:spPr>
        <p:txBody>
          <a:bodyPr/>
          <a:lstStyle>
            <a:lvl1pPr>
              <a:spcBef>
                <a:spcPts val="600"/>
              </a:spcBef>
              <a:spcAft>
                <a:spcPts val="600"/>
              </a:spcAft>
              <a:defRPr>
                <a:solidFill>
                  <a:srgbClr val="0D5089"/>
                </a:solidFill>
                <a:latin typeface="Helvetica"/>
                <a:cs typeface="Helvetica"/>
              </a:defRPr>
            </a:lvl1pPr>
            <a:lvl2pPr marL="742950" indent="-285750">
              <a:spcBef>
                <a:spcPts val="600"/>
              </a:spcBef>
              <a:spcAft>
                <a:spcPts val="600"/>
              </a:spcAft>
              <a:buFont typeface="Arial"/>
              <a:buChar char="•"/>
              <a:defRPr>
                <a:solidFill>
                  <a:srgbClr val="0D5089"/>
                </a:solidFill>
                <a:latin typeface="Helvetica"/>
                <a:cs typeface="Helvetica"/>
              </a:defRPr>
            </a:lvl2pPr>
            <a:lvl3pPr>
              <a:spcBef>
                <a:spcPts val="600"/>
              </a:spcBef>
              <a:spcAft>
                <a:spcPts val="600"/>
              </a:spcAft>
              <a:defRPr>
                <a:solidFill>
                  <a:srgbClr val="0D5089"/>
                </a:solidFill>
                <a:latin typeface="Helvetica"/>
                <a:cs typeface="Helvetica"/>
              </a:defRPr>
            </a:lvl3pPr>
            <a:lvl4pPr>
              <a:defRPr>
                <a:solidFill>
                  <a:srgbClr val="0D5089"/>
                </a:solidFill>
                <a:latin typeface="Helvetica"/>
                <a:cs typeface="Helvetica"/>
              </a:defRPr>
            </a:lvl4pPr>
            <a:lvl5pPr>
              <a:defRPr>
                <a:solidFill>
                  <a:srgbClr val="0D5089"/>
                </a:solidFill>
                <a:latin typeface="Helvetica"/>
                <a:cs typeface="Helvetica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31860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C727B9-E0E5-C64D-B9EB-E1E6ED80DA53}" type="datetimeFigureOut">
              <a:rPr lang="en-US" smtClean="0"/>
              <a:t>9/10/2025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5605BD-D60B-8143-B545-81922F08A4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65828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5297214"/>
            <a:ext cx="9144000" cy="1560786"/>
          </a:xfrm>
        </p:spPr>
        <p:txBody>
          <a:bodyPr>
            <a:normAutofit fontScale="90000"/>
          </a:bodyPr>
          <a:lstStyle/>
          <a:p>
            <a:pPr algn="ctr"/>
            <a:r>
              <a:rPr lang="en-US" sz="4900" dirty="0">
                <a:solidFill>
                  <a:srgbClr val="003296"/>
                </a:solidFill>
                <a:latin typeface="Arial"/>
                <a:ea typeface="+mn-ea"/>
              </a:rPr>
              <a:t>Insta-Famous</a:t>
            </a:r>
            <a:br>
              <a:rPr lang="en-US" sz="4400" dirty="0">
                <a:solidFill>
                  <a:srgbClr val="003296"/>
                </a:solidFill>
                <a:latin typeface="Arial"/>
                <a:ea typeface="+mn-ea"/>
              </a:rPr>
            </a:br>
            <a:br>
              <a:rPr lang="en-US" sz="4400" dirty="0">
                <a:solidFill>
                  <a:srgbClr val="003296"/>
                </a:solidFill>
                <a:latin typeface="Arial"/>
                <a:ea typeface="+mn-ea"/>
              </a:rPr>
            </a:br>
            <a:endParaRPr lang="en-US" sz="4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17808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0" y="723120"/>
            <a:ext cx="9144000" cy="801249"/>
          </a:xfrm>
        </p:spPr>
        <p:txBody>
          <a:bodyPr>
            <a:noAutofit/>
          </a:bodyPr>
          <a:lstStyle/>
          <a:p>
            <a:pPr algn="ctr"/>
            <a:r>
              <a:rPr lang="en-US" sz="4000" dirty="0">
                <a:solidFill>
                  <a:srgbClr val="003296"/>
                </a:solidFill>
                <a:latin typeface="Arial"/>
              </a:rPr>
              <a:t>Monetizing Social Media</a:t>
            </a:r>
            <a:endParaRPr lang="en-US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77139" y="1670131"/>
            <a:ext cx="7819697" cy="2679800"/>
          </a:xfrm>
        </p:spPr>
        <p:txBody>
          <a:bodyPr>
            <a:noAutofit/>
          </a:bodyPr>
          <a:lstStyle/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dirty="0">
                <a:solidFill>
                  <a:srgbClr val="003296"/>
                </a:solidFill>
                <a:latin typeface="Arial"/>
                <a:ea typeface="Times New Roman"/>
                <a:cs typeface="Arial"/>
              </a:rPr>
              <a:t>Are you a social media influencer?  You cannot use social media and get paid while on duty or using postal equipment.  Postal time and equipment should be spent on postal duties.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endParaRPr lang="en-US" sz="2400" dirty="0">
              <a:solidFill>
                <a:srgbClr val="003296"/>
              </a:solidFill>
              <a:latin typeface="Arial"/>
              <a:ea typeface="Times New Roman"/>
              <a:cs typeface="Arial"/>
            </a:endParaRP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dirty="0">
                <a:solidFill>
                  <a:srgbClr val="003296"/>
                </a:solidFill>
                <a:latin typeface="Arial"/>
                <a:ea typeface="Times New Roman"/>
                <a:cs typeface="Arial"/>
              </a:rPr>
              <a:t>You also cannot use USPS logos in social media posts without official authorization.  USPS logos are postal property.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endParaRPr lang="en-US" sz="2400" dirty="0">
              <a:solidFill>
                <a:srgbClr val="003296"/>
              </a:solidFill>
              <a:latin typeface="Arial"/>
              <a:ea typeface="Times New Roman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7069505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09296" y="1624766"/>
            <a:ext cx="7420353" cy="4629330"/>
          </a:xfrm>
        </p:spPr>
        <p:txBody>
          <a:bodyPr>
            <a:normAutofit/>
          </a:bodyPr>
          <a:lstStyle/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dirty="0">
                <a:solidFill>
                  <a:srgbClr val="003296"/>
                </a:solidFill>
                <a:latin typeface="Arial"/>
                <a:ea typeface="Times New Roman"/>
                <a:cs typeface="Arial"/>
              </a:rPr>
              <a:t>Using postal time and property for postal duties preserves postal resources.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endParaRPr lang="en-US" sz="2400" dirty="0">
              <a:solidFill>
                <a:srgbClr val="003296"/>
              </a:solidFill>
              <a:latin typeface="Arial"/>
              <a:ea typeface="Times New Roman"/>
              <a:cs typeface="Arial"/>
            </a:endParaRP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dirty="0">
                <a:solidFill>
                  <a:srgbClr val="003296"/>
                </a:solidFill>
                <a:latin typeface="Arial"/>
                <a:ea typeface="Times New Roman"/>
                <a:cs typeface="Arial"/>
              </a:rPr>
              <a:t>And that’s smart business.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endParaRPr lang="en-US" sz="2400" dirty="0">
              <a:solidFill>
                <a:srgbClr val="003296"/>
              </a:solidFill>
              <a:latin typeface="Arial"/>
              <a:ea typeface="Times New Roman"/>
              <a:cs typeface="Arial"/>
            </a:endParaRP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i="1" dirty="0">
                <a:solidFill>
                  <a:srgbClr val="003296"/>
                </a:solidFill>
                <a:latin typeface="Arial"/>
                <a:ea typeface="Times New Roman"/>
                <a:cs typeface="Arial"/>
              </a:rPr>
              <a:t>Contact the Ethics Office (ethics.help@usps.gov) for guidance.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B878221E-0683-D024-C29A-755E68873554}"/>
              </a:ext>
            </a:extLst>
          </p:cNvPr>
          <p:cNvSpPr txBox="1">
            <a:spLocks/>
          </p:cNvSpPr>
          <p:nvPr/>
        </p:nvSpPr>
        <p:spPr>
          <a:xfrm>
            <a:off x="1524000" y="760660"/>
            <a:ext cx="9144000" cy="753117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0D5089"/>
                </a:solidFill>
                <a:latin typeface="Helvetica"/>
                <a:ea typeface="+mj-ea"/>
                <a:cs typeface="Helvetica"/>
              </a:defRPr>
            </a:lvl1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srgbClr val="003296"/>
                </a:solidFill>
                <a:effectLst/>
                <a:uLnTx/>
                <a:uFillTx/>
                <a:latin typeface="Arial"/>
                <a:ea typeface="+mj-ea"/>
                <a:cs typeface="Arial" panose="020B0604020202020204" pitchFamily="34" charset="0"/>
              </a:rPr>
              <a:t>Monetizing Social Media</a:t>
            </a: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srgbClr val="0D5089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42167379"/>
      </p:ext>
    </p:extLst>
  </p:cSld>
  <p:clrMapOvr>
    <a:masterClrMapping/>
  </p:clrMapOvr>
</p:sld>
</file>

<file path=ppt/theme/theme1.xml><?xml version="1.0" encoding="utf-8"?>
<a:theme xmlns:a="http://schemas.openxmlformats.org/drawingml/2006/main" name="YSBM_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97</Words>
  <Application>Microsoft Office PowerPoint</Application>
  <PresentationFormat>Widescreen</PresentationFormat>
  <Paragraphs>12</Paragraphs>
  <Slides>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Aptos</vt:lpstr>
      <vt:lpstr>Arial</vt:lpstr>
      <vt:lpstr>Calibri</vt:lpstr>
      <vt:lpstr>Helvetica</vt:lpstr>
      <vt:lpstr>YSBM_Template</vt:lpstr>
      <vt:lpstr>Insta-Famous  </vt:lpstr>
      <vt:lpstr>Monetizing Social Media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Hibbert-Kapler, Colleen - Washington, DC</dc:creator>
  <cp:lastModifiedBy>Hibbert-Kapler, Colleen - Washington, DC</cp:lastModifiedBy>
  <cp:revision>1</cp:revision>
  <dcterms:created xsi:type="dcterms:W3CDTF">2025-09-10T20:03:20Z</dcterms:created>
  <dcterms:modified xsi:type="dcterms:W3CDTF">2025-09-10T20:05:16Z</dcterms:modified>
</cp:coreProperties>
</file>