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7" r:id="rId6"/>
    <p:sldId id="258" r:id="rId7"/>
    <p:sldId id="259" r:id="rId8"/>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52D"/>
    <a:srgbClr val="004175"/>
    <a:srgbClr val="0D5089"/>
    <a:srgbClr val="004C8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359" autoAdjust="0"/>
  </p:normalViewPr>
  <p:slideViewPr>
    <p:cSldViewPr snapToGrid="0" snapToObjects="1">
      <p:cViewPr varScale="1">
        <p:scale>
          <a:sx n="61" d="100"/>
          <a:sy n="61" d="100"/>
        </p:scale>
        <p:origin x="1440" y="6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ller, Scott A - Buffalo, NY" userId="S::scott.a.miller3@usps.gov::cf64db98-5706-411e-803e-c2ed37421912" providerId="AD" clId="Web-{B8100114-53C6-4C07-AB36-0095531D1DA0}"/>
    <pc:docChg chg="modSld">
      <pc:chgData name="Miller, Scott A - Buffalo, NY" userId="S::scott.a.miller3@usps.gov::cf64db98-5706-411e-803e-c2ed37421912" providerId="AD" clId="Web-{B8100114-53C6-4C07-AB36-0095531D1DA0}" dt="2023-06-14T19:53:11.005" v="14" actId="20577"/>
      <pc:docMkLst>
        <pc:docMk/>
      </pc:docMkLst>
      <pc:sldChg chg="modSp">
        <pc:chgData name="Miller, Scott A - Buffalo, NY" userId="S::scott.a.miller3@usps.gov::cf64db98-5706-411e-803e-c2ed37421912" providerId="AD" clId="Web-{B8100114-53C6-4C07-AB36-0095531D1DA0}" dt="2023-06-14T19:53:11.005" v="14" actId="20577"/>
        <pc:sldMkLst>
          <pc:docMk/>
          <pc:sldMk cId="3206549780" sldId="259"/>
        </pc:sldMkLst>
        <pc:spChg chg="mod">
          <ac:chgData name="Miller, Scott A - Buffalo, NY" userId="S::scott.a.miller3@usps.gov::cf64db98-5706-411e-803e-c2ed37421912" providerId="AD" clId="Web-{B8100114-53C6-4C07-AB36-0095531D1DA0}" dt="2023-06-14T19:53:11.005" v="14" actId="20577"/>
          <ac:spMkLst>
            <pc:docMk/>
            <pc:sldMk cId="3206549780" sldId="259"/>
            <ac:spMk id="3" creationId="{00000000-0000-0000-0000-000000000000}"/>
          </ac:spMkLst>
        </pc:spChg>
      </pc:sldChg>
    </pc:docChg>
  </pc:docChgLst>
  <pc:docChgLst>
    <pc:chgData name="Miller, Scott A - Buffalo, NY" userId="cf64db98-5706-411e-803e-c2ed37421912" providerId="ADAL" clId="{B49F69D4-FE56-408C-B2E1-88E401932FCF}"/>
    <pc:docChg chg="modSld">
      <pc:chgData name="Miller, Scott A - Buffalo, NY" userId="cf64db98-5706-411e-803e-c2ed37421912" providerId="ADAL" clId="{B49F69D4-FE56-408C-B2E1-88E401932FCF}" dt="2023-10-13T18:29:30.740" v="1" actId="20577"/>
      <pc:docMkLst>
        <pc:docMk/>
      </pc:docMkLst>
      <pc:sldChg chg="modSp mod">
        <pc:chgData name="Miller, Scott A - Buffalo, NY" userId="cf64db98-5706-411e-803e-c2ed37421912" providerId="ADAL" clId="{B49F69D4-FE56-408C-B2E1-88E401932FCF}" dt="2023-10-13T18:29:30.740" v="1" actId="20577"/>
        <pc:sldMkLst>
          <pc:docMk/>
          <pc:sldMk cId="3206549780" sldId="259"/>
        </pc:sldMkLst>
        <pc:spChg chg="mod">
          <ac:chgData name="Miller, Scott A - Buffalo, NY" userId="cf64db98-5706-411e-803e-c2ed37421912" providerId="ADAL" clId="{B49F69D4-FE56-408C-B2E1-88E401932FCF}" dt="2023-10-13T18:29:30.740" v="1" actId="20577"/>
          <ac:spMkLst>
            <pc:docMk/>
            <pc:sldMk cId="3206549780" sldId="259"/>
            <ac:spMk id="3" creationId="{00000000-0000-0000-0000-000000000000}"/>
          </ac:spMkLst>
        </pc:spChg>
      </pc:sldChg>
    </pc:docChg>
  </pc:docChgLst>
  <pc:docChgLst>
    <pc:chgData name="Miller, Scott A - Buffalo, NY" userId="S::scott.a.miller3@usps.gov::cf64db98-5706-411e-803e-c2ed37421912" providerId="AD" clId="Web-{B2391E7A-6C39-4B5D-9F10-F4C6B7A9E98B}"/>
    <pc:docChg chg="modSld">
      <pc:chgData name="Miller, Scott A - Buffalo, NY" userId="S::scott.a.miller3@usps.gov::cf64db98-5706-411e-803e-c2ed37421912" providerId="AD" clId="Web-{B2391E7A-6C39-4B5D-9F10-F4C6B7A9E98B}" dt="2023-01-12T19:20:13.555" v="22" actId="20577"/>
      <pc:docMkLst>
        <pc:docMk/>
      </pc:docMkLst>
      <pc:sldChg chg="modSp">
        <pc:chgData name="Miller, Scott A - Buffalo, NY" userId="S::scott.a.miller3@usps.gov::cf64db98-5706-411e-803e-c2ed37421912" providerId="AD" clId="Web-{B2391E7A-6C39-4B5D-9F10-F4C6B7A9E98B}" dt="2023-01-12T19:17:04.568" v="3" actId="20577"/>
        <pc:sldMkLst>
          <pc:docMk/>
          <pc:sldMk cId="3497351106" sldId="256"/>
        </pc:sldMkLst>
        <pc:spChg chg="mod">
          <ac:chgData name="Miller, Scott A - Buffalo, NY" userId="S::scott.a.miller3@usps.gov::cf64db98-5706-411e-803e-c2ed37421912" providerId="AD" clId="Web-{B2391E7A-6C39-4B5D-9F10-F4C6B7A9E98B}" dt="2023-01-12T19:17:04.568" v="3" actId="20577"/>
          <ac:spMkLst>
            <pc:docMk/>
            <pc:sldMk cId="3497351106" sldId="256"/>
            <ac:spMk id="2" creationId="{00000000-0000-0000-0000-000000000000}"/>
          </ac:spMkLst>
        </pc:spChg>
      </pc:sldChg>
      <pc:sldChg chg="modSp">
        <pc:chgData name="Miller, Scott A - Buffalo, NY" userId="S::scott.a.miller3@usps.gov::cf64db98-5706-411e-803e-c2ed37421912" providerId="AD" clId="Web-{B2391E7A-6C39-4B5D-9F10-F4C6B7A9E98B}" dt="2023-01-12T19:18:00.241" v="8" actId="20577"/>
        <pc:sldMkLst>
          <pc:docMk/>
          <pc:sldMk cId="3125533672" sldId="257"/>
        </pc:sldMkLst>
        <pc:spChg chg="mod">
          <ac:chgData name="Miller, Scott A - Buffalo, NY" userId="S::scott.a.miller3@usps.gov::cf64db98-5706-411e-803e-c2ed37421912" providerId="AD" clId="Web-{B2391E7A-6C39-4B5D-9F10-F4C6B7A9E98B}" dt="2023-01-12T19:18:00.241" v="8" actId="20577"/>
          <ac:spMkLst>
            <pc:docMk/>
            <pc:sldMk cId="3125533672" sldId="257"/>
            <ac:spMk id="2" creationId="{00000000-0000-0000-0000-000000000000}"/>
          </ac:spMkLst>
        </pc:spChg>
      </pc:sldChg>
      <pc:sldChg chg="modSp">
        <pc:chgData name="Miller, Scott A - Buffalo, NY" userId="S::scott.a.miller3@usps.gov::cf64db98-5706-411e-803e-c2ed37421912" providerId="AD" clId="Web-{B2391E7A-6C39-4B5D-9F10-F4C6B7A9E98B}" dt="2023-01-12T19:19:51.680" v="15" actId="20577"/>
        <pc:sldMkLst>
          <pc:docMk/>
          <pc:sldMk cId="332399375" sldId="258"/>
        </pc:sldMkLst>
        <pc:spChg chg="mod">
          <ac:chgData name="Miller, Scott A - Buffalo, NY" userId="S::scott.a.miller3@usps.gov::cf64db98-5706-411e-803e-c2ed37421912" providerId="AD" clId="Web-{B2391E7A-6C39-4B5D-9F10-F4C6B7A9E98B}" dt="2023-01-12T19:18:41.929" v="12" actId="20577"/>
          <ac:spMkLst>
            <pc:docMk/>
            <pc:sldMk cId="332399375" sldId="258"/>
            <ac:spMk id="2" creationId="{00000000-0000-0000-0000-000000000000}"/>
          </ac:spMkLst>
        </pc:spChg>
        <pc:spChg chg="mod">
          <ac:chgData name="Miller, Scott A - Buffalo, NY" userId="S::scott.a.miller3@usps.gov::cf64db98-5706-411e-803e-c2ed37421912" providerId="AD" clId="Web-{B2391E7A-6C39-4B5D-9F10-F4C6B7A9E98B}" dt="2023-01-12T19:19:51.680" v="15" actId="20577"/>
          <ac:spMkLst>
            <pc:docMk/>
            <pc:sldMk cId="332399375" sldId="258"/>
            <ac:spMk id="3" creationId="{00000000-0000-0000-0000-000000000000}"/>
          </ac:spMkLst>
        </pc:spChg>
      </pc:sldChg>
      <pc:sldChg chg="modSp">
        <pc:chgData name="Miller, Scott A - Buffalo, NY" userId="S::scott.a.miller3@usps.gov::cf64db98-5706-411e-803e-c2ed37421912" providerId="AD" clId="Web-{B2391E7A-6C39-4B5D-9F10-F4C6B7A9E98B}" dt="2023-01-12T19:20:13.555" v="22" actId="20577"/>
        <pc:sldMkLst>
          <pc:docMk/>
          <pc:sldMk cId="3206549780" sldId="259"/>
        </pc:sldMkLst>
        <pc:spChg chg="mod">
          <ac:chgData name="Miller, Scott A - Buffalo, NY" userId="S::scott.a.miller3@usps.gov::cf64db98-5706-411e-803e-c2ed37421912" providerId="AD" clId="Web-{B2391E7A-6C39-4B5D-9F10-F4C6B7A9E98B}" dt="2023-01-12T19:20:13.555" v="22" actId="20577"/>
          <ac:spMkLst>
            <pc:docMk/>
            <pc:sldMk cId="3206549780" sldId="259"/>
            <ac:spMk id="2" creationId="{00000000-0000-0000-0000-000000000000}"/>
          </ac:spMkLst>
        </pc:spChg>
        <pc:spChg chg="mod">
          <ac:chgData name="Miller, Scott A - Buffalo, NY" userId="S::scott.a.miller3@usps.gov::cf64db98-5706-411e-803e-c2ed37421912" providerId="AD" clId="Web-{B2391E7A-6C39-4B5D-9F10-F4C6B7A9E98B}" dt="2023-01-12T19:20:05.586" v="19" actId="20577"/>
          <ac:spMkLst>
            <pc:docMk/>
            <pc:sldMk cId="3206549780" sldId="259"/>
            <ac:spMk id="3" creationId="{00000000-0000-0000-0000-000000000000}"/>
          </ac:spMkLst>
        </pc:spChg>
      </pc:sldChg>
    </pc:docChg>
  </pc:docChgLst>
  <pc:docChgLst>
    <pc:chgData name="Miller, Scott A - Buffalo, NY" userId="S::scott.a.miller3@usps.gov::cf64db98-5706-411e-803e-c2ed37421912" providerId="AD" clId="Web-{4A131A98-2C81-4548-8AD9-787B58F173C8}"/>
    <pc:docChg chg="modSld">
      <pc:chgData name="Miller, Scott A - Buffalo, NY" userId="S::scott.a.miller3@usps.gov::cf64db98-5706-411e-803e-c2ed37421912" providerId="AD" clId="Web-{4A131A98-2C81-4548-8AD9-787B58F173C8}" dt="2023-01-17T15:07:26.754" v="2" actId="20577"/>
      <pc:docMkLst>
        <pc:docMk/>
      </pc:docMkLst>
      <pc:sldChg chg="modSp">
        <pc:chgData name="Miller, Scott A - Buffalo, NY" userId="S::scott.a.miller3@usps.gov::cf64db98-5706-411e-803e-c2ed37421912" providerId="AD" clId="Web-{4A131A98-2C81-4548-8AD9-787B58F173C8}" dt="2023-01-17T15:07:26.754" v="2" actId="20577"/>
        <pc:sldMkLst>
          <pc:docMk/>
          <pc:sldMk cId="3206549780" sldId="259"/>
        </pc:sldMkLst>
        <pc:spChg chg="mod">
          <ac:chgData name="Miller, Scott A - Buffalo, NY" userId="S::scott.a.miller3@usps.gov::cf64db98-5706-411e-803e-c2ed37421912" providerId="AD" clId="Web-{4A131A98-2C81-4548-8AD9-787B58F173C8}" dt="2023-01-17T15:07:26.754" v="2" actId="20577"/>
          <ac:spMkLst>
            <pc:docMk/>
            <pc:sldMk cId="3206549780" sldId="259"/>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descr="YSSM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646590" y="4420394"/>
            <a:ext cx="6879940" cy="1470025"/>
          </a:xfrm>
        </p:spPr>
        <p:txBody>
          <a:bodyPr anchor="t">
            <a:normAutofit/>
          </a:bodyPr>
          <a:lstStyle>
            <a:lvl1pPr algn="l">
              <a:defRPr sz="4000">
                <a:solidFill>
                  <a:srgbClr val="0D5089"/>
                </a:solidFill>
                <a:latin typeface="Helvetica"/>
                <a:cs typeface="Helvetica"/>
              </a:defRPr>
            </a:lvl1pPr>
          </a:lstStyle>
          <a:p>
            <a:r>
              <a:rPr lang="en-US"/>
              <a:t>Click to edit Master title style</a:t>
            </a:r>
            <a:endParaRPr lang="en-US" dirty="0"/>
          </a:p>
        </p:txBody>
      </p:sp>
    </p:spTree>
    <p:extLst>
      <p:ext uri="{BB962C8B-B14F-4D97-AF65-F5344CB8AC3E}">
        <p14:creationId xmlns:p14="http://schemas.microsoft.com/office/powerpoint/2010/main" val="1926894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descr="YSSM1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285480" y="1357029"/>
            <a:ext cx="7420353" cy="1143000"/>
          </a:xfrm>
        </p:spPr>
        <p:txBody>
          <a:bodyPr anchor="t"/>
          <a:lstStyle>
            <a:lvl1pPr algn="l">
              <a:defRPr>
                <a:solidFill>
                  <a:srgbClr val="0D5089"/>
                </a:solidFill>
                <a:latin typeface="Helvetica"/>
                <a:cs typeface="Helvetica"/>
              </a:defRPr>
            </a:lvl1pPr>
          </a:lstStyle>
          <a:p>
            <a:r>
              <a:rPr lang="en-US"/>
              <a:t>Click to edit Master title style</a:t>
            </a:r>
            <a:endParaRPr lang="en-US" dirty="0"/>
          </a:p>
        </p:txBody>
      </p:sp>
      <p:sp>
        <p:nvSpPr>
          <p:cNvPr id="3" name="Content Placeholder 2"/>
          <p:cNvSpPr>
            <a:spLocks noGrp="1"/>
          </p:cNvSpPr>
          <p:nvPr>
            <p:ph idx="1"/>
          </p:nvPr>
        </p:nvSpPr>
        <p:spPr>
          <a:xfrm>
            <a:off x="1125926" y="2500029"/>
            <a:ext cx="7420353" cy="3313756"/>
          </a:xfrm>
        </p:spPr>
        <p:txBody>
          <a:bodyPr/>
          <a:lstStyle>
            <a:lvl1pPr>
              <a:spcBef>
                <a:spcPts val="600"/>
              </a:spcBef>
              <a:spcAft>
                <a:spcPts val="600"/>
              </a:spcAft>
              <a:defRPr>
                <a:solidFill>
                  <a:srgbClr val="0D5089"/>
                </a:solidFill>
                <a:latin typeface="Helvetica"/>
                <a:cs typeface="Helvetica"/>
              </a:defRPr>
            </a:lvl1pPr>
            <a:lvl2pPr marL="742950" indent="-285750">
              <a:spcBef>
                <a:spcPts val="600"/>
              </a:spcBef>
              <a:spcAft>
                <a:spcPts val="600"/>
              </a:spcAft>
              <a:buFont typeface="Arial"/>
              <a:buChar char="•"/>
              <a:defRPr>
                <a:solidFill>
                  <a:srgbClr val="0D5089"/>
                </a:solidFill>
                <a:latin typeface="Helvetica"/>
                <a:cs typeface="Helvetica"/>
              </a:defRPr>
            </a:lvl2pPr>
            <a:lvl3pPr>
              <a:spcBef>
                <a:spcPts val="600"/>
              </a:spcBef>
              <a:spcAft>
                <a:spcPts val="600"/>
              </a:spcAft>
              <a:defRPr>
                <a:solidFill>
                  <a:srgbClr val="0D5089"/>
                </a:solidFill>
                <a:latin typeface="Helvetica"/>
                <a:cs typeface="Helvetica"/>
              </a:defRPr>
            </a:lvl3pPr>
            <a:lvl4pPr>
              <a:defRPr>
                <a:solidFill>
                  <a:srgbClr val="0D5089"/>
                </a:solidFill>
                <a:latin typeface="Helvetica"/>
                <a:cs typeface="Helvetica"/>
              </a:defRPr>
            </a:lvl4pPr>
            <a:lvl5pPr>
              <a:defRPr>
                <a:solidFill>
                  <a:srgbClr val="0D5089"/>
                </a:solidFill>
                <a:latin typeface="Helvetica"/>
                <a:cs typeface="Helvetic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81558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C727B9-E0E5-C64D-B9EB-E1E6ED80DA53}" type="datetimeFigureOut">
              <a:rPr lang="en-US" smtClean="0"/>
              <a:t>10/13/2023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5605BD-D60B-8143-B545-81922F08A4E9}" type="slidenum">
              <a:rPr lang="en-US" smtClean="0"/>
              <a:t>‹#›</a:t>
            </a:fld>
            <a:endParaRPr lang="en-US"/>
          </a:p>
        </p:txBody>
      </p:sp>
    </p:spTree>
    <p:extLst>
      <p:ext uri="{BB962C8B-B14F-4D97-AF65-F5344CB8AC3E}">
        <p14:creationId xmlns:p14="http://schemas.microsoft.com/office/powerpoint/2010/main" val="385055466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379" y="4562375"/>
            <a:ext cx="8816741" cy="1321360"/>
          </a:xfrm>
        </p:spPr>
        <p:txBody>
          <a:bodyPr>
            <a:noAutofit/>
          </a:bodyPr>
          <a:lstStyle/>
          <a:p>
            <a:pPr algn="ctr"/>
            <a:br>
              <a:rPr lang="en-US" sz="4400" dirty="0">
                <a:latin typeface="Arial" panose="020B0604020202020204" pitchFamily="34" charset="0"/>
                <a:cs typeface="Arial" panose="020B0604020202020204" pitchFamily="34" charset="0"/>
              </a:rPr>
            </a:br>
            <a:r>
              <a:rPr lang="en-US" sz="4400" dirty="0"/>
              <a:t>Identifying Nonmailable Materials</a:t>
            </a:r>
            <a:br>
              <a:rPr lang="en-US" sz="4400" dirty="0"/>
            </a:br>
            <a:br>
              <a:rPr lang="en-US" sz="4400" dirty="0"/>
            </a:br>
            <a:br>
              <a:rPr lang="en-US" sz="4400" dirty="0"/>
            </a:br>
            <a:br>
              <a:rPr lang="en-US" sz="4400" dirty="0"/>
            </a:br>
            <a:br>
              <a:rPr lang="en-US" sz="4400" dirty="0"/>
            </a:br>
            <a:br>
              <a:rPr lang="en-US" sz="4400" dirty="0"/>
            </a:br>
            <a:br>
              <a:rPr lang="en-US" sz="4400" dirty="0"/>
            </a:br>
            <a:br>
              <a:rPr lang="en-US" sz="4400" dirty="0"/>
            </a:br>
            <a:endParaRPr lang="en-US" sz="4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7351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503" y="421639"/>
            <a:ext cx="8691613" cy="698768"/>
          </a:xfrm>
        </p:spPr>
        <p:txBody>
          <a:bodyPr>
            <a:noAutofit/>
          </a:bodyPr>
          <a:lstStyle/>
          <a:p>
            <a:pPr algn="ctr"/>
            <a:r>
              <a:rPr lang="en-US" sz="4000" dirty="0"/>
              <a:t>Identifying Nonmailable Materials</a:t>
            </a:r>
          </a:p>
        </p:txBody>
      </p:sp>
      <p:sp>
        <p:nvSpPr>
          <p:cNvPr id="3" name="Content Placeholder 2"/>
          <p:cNvSpPr>
            <a:spLocks noGrp="1"/>
          </p:cNvSpPr>
          <p:nvPr>
            <p:ph idx="1"/>
          </p:nvPr>
        </p:nvSpPr>
        <p:spPr>
          <a:xfrm>
            <a:off x="904545" y="1472666"/>
            <a:ext cx="7420353" cy="4437245"/>
          </a:xfrm>
        </p:spPr>
        <p:txBody>
          <a:bodyPr>
            <a:noAutofit/>
          </a:bodyPr>
          <a:lstStyle/>
          <a:p>
            <a:pPr marL="0" indent="0">
              <a:lnSpc>
                <a:spcPct val="120000"/>
              </a:lnSpc>
              <a:spcBef>
                <a:spcPts val="0"/>
              </a:spcBef>
              <a:spcAft>
                <a:spcPts val="0"/>
              </a:spcAft>
              <a:buNone/>
            </a:pPr>
            <a:r>
              <a:rPr lang="en-US" sz="2100" dirty="0">
                <a:latin typeface="Arial" panose="020B0604020202020204" pitchFamily="34" charset="0"/>
                <a:cs typeface="Arial" panose="020B0604020202020204" pitchFamily="34" charset="0"/>
              </a:rPr>
              <a:t>It’s everybody’s job.</a:t>
            </a:r>
          </a:p>
          <a:p>
            <a:pPr marL="0" indent="0">
              <a:lnSpc>
                <a:spcPct val="120000"/>
              </a:lnSpc>
              <a:spcBef>
                <a:spcPts val="0"/>
              </a:spcBef>
              <a:spcAft>
                <a:spcPts val="0"/>
              </a:spcAft>
              <a:buNone/>
            </a:pPr>
            <a:endParaRPr lang="en-US" sz="2100" dirty="0">
              <a:latin typeface="Arial" panose="020B0604020202020204" pitchFamily="34" charset="0"/>
              <a:cs typeface="Arial" panose="020B0604020202020204" pitchFamily="34" charset="0"/>
            </a:endParaRPr>
          </a:p>
          <a:p>
            <a:pPr marL="0" indent="0">
              <a:lnSpc>
                <a:spcPct val="120000"/>
              </a:lnSpc>
              <a:spcBef>
                <a:spcPts val="0"/>
              </a:spcBef>
              <a:spcAft>
                <a:spcPts val="0"/>
              </a:spcAft>
              <a:buNone/>
            </a:pPr>
            <a:r>
              <a:rPr lang="en-US" sz="2100" dirty="0">
                <a:latin typeface="Arial" panose="020B0604020202020204" pitchFamily="34" charset="0"/>
                <a:cs typeface="Arial" panose="020B0604020202020204" pitchFamily="34" charset="0"/>
              </a:rPr>
              <a:t>All employees are responsible for identifying </a:t>
            </a:r>
            <a:r>
              <a:rPr lang="en-US" sz="2100" dirty="0" err="1">
                <a:latin typeface="Arial" panose="020B0604020202020204" pitchFamily="34" charset="0"/>
                <a:cs typeface="Arial" panose="020B0604020202020204" pitchFamily="34" charset="0"/>
              </a:rPr>
              <a:t>nonmailable</a:t>
            </a:r>
            <a:r>
              <a:rPr lang="en-US" sz="2100" dirty="0">
                <a:latin typeface="Arial" panose="020B0604020202020204" pitchFamily="34" charset="0"/>
                <a:cs typeface="Arial" panose="020B0604020202020204" pitchFamily="34" charset="0"/>
              </a:rPr>
              <a:t> hazardous materials and removing them from the mail stream to keep mail safe. Handle a package as if it contains the contents on the markings or label. USPS employees may not remove, cross out or obliterate markings or labels on a </a:t>
            </a:r>
            <a:r>
              <a:rPr lang="en-US" sz="2100" dirty="0" err="1">
                <a:latin typeface="Arial" panose="020B0604020202020204" pitchFamily="34" charset="0"/>
                <a:cs typeface="Arial" panose="020B0604020202020204" pitchFamily="34" charset="0"/>
              </a:rPr>
              <a:t>mailpiece</a:t>
            </a:r>
            <a:r>
              <a:rPr lang="en-US" sz="2100" dirty="0">
                <a:latin typeface="Arial" panose="020B0604020202020204" pitchFamily="34" charset="0"/>
                <a:cs typeface="Arial" panose="020B0604020202020204" pitchFamily="34" charset="0"/>
              </a:rPr>
              <a:t>, even if directed to do so by a mailer. Each facility is required to establish at least one HAZMAT staging area to provide a safe location to stage these materials separate from regular mail.</a:t>
            </a:r>
          </a:p>
        </p:txBody>
      </p:sp>
    </p:spTree>
    <p:extLst>
      <p:ext uri="{BB962C8B-B14F-4D97-AF65-F5344CB8AC3E}">
        <p14:creationId xmlns:p14="http://schemas.microsoft.com/office/powerpoint/2010/main" val="3125533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503" y="523641"/>
            <a:ext cx="8691613" cy="698768"/>
          </a:xfrm>
        </p:spPr>
        <p:txBody>
          <a:bodyPr>
            <a:noAutofit/>
          </a:bodyPr>
          <a:lstStyle/>
          <a:p>
            <a:pPr algn="ctr"/>
            <a:r>
              <a:rPr lang="en-US" sz="4000" dirty="0"/>
              <a:t>Identifying Nonmailable Materials</a:t>
            </a:r>
          </a:p>
        </p:txBody>
      </p:sp>
      <p:sp>
        <p:nvSpPr>
          <p:cNvPr id="3" name="Content Placeholder 2"/>
          <p:cNvSpPr>
            <a:spLocks noGrp="1"/>
          </p:cNvSpPr>
          <p:nvPr>
            <p:ph idx="1"/>
          </p:nvPr>
        </p:nvSpPr>
        <p:spPr>
          <a:xfrm>
            <a:off x="885295" y="1058779"/>
            <a:ext cx="7420353" cy="4437245"/>
          </a:xfrm>
        </p:spPr>
        <p:txBody>
          <a:bodyPr vert="horz" lIns="91440" tIns="45720" rIns="91440" bIns="45720" rtlCol="0" anchor="t">
            <a:normAutofit/>
          </a:bodyPr>
          <a:lstStyle/>
          <a:p>
            <a:pPr marL="0" indent="0">
              <a:lnSpc>
                <a:spcPct val="120000"/>
              </a:lnSpc>
              <a:spcBef>
                <a:spcPts val="0"/>
              </a:spcBef>
              <a:spcAft>
                <a:spcPts val="0"/>
              </a:spcAft>
              <a:buNone/>
            </a:pPr>
            <a:endParaRPr lang="en-US" sz="2100" dirty="0">
              <a:latin typeface="Arial" panose="020B0604020202020204" pitchFamily="34" charset="0"/>
              <a:cs typeface="Arial" panose="020B0604020202020204" pitchFamily="34" charset="0"/>
            </a:endParaRPr>
          </a:p>
          <a:p>
            <a:pPr marL="0" indent="0">
              <a:lnSpc>
                <a:spcPct val="120000"/>
              </a:lnSpc>
              <a:spcBef>
                <a:spcPts val="0"/>
              </a:spcBef>
              <a:spcAft>
                <a:spcPts val="0"/>
              </a:spcAft>
              <a:buNone/>
            </a:pPr>
            <a:br>
              <a:rPr lang="en-US" sz="2100" dirty="0">
                <a:latin typeface="Arial" panose="020B0604020202020204" pitchFamily="34" charset="0"/>
                <a:cs typeface="Arial" panose="020B0604020202020204" pitchFamily="34" charset="0"/>
              </a:rPr>
            </a:br>
            <a:r>
              <a:rPr lang="en-US" sz="2100" dirty="0">
                <a:latin typeface="Arial"/>
                <a:cs typeface="Arial"/>
              </a:rPr>
              <a:t>If a mailpiece fits the characteristics of suspicious mail or is leaking an unknown substance, follow suspicious mail protocols (Publication 167B Response Checklist for Suspicious Mail and Unknown Powders or Substances) and contact the Inspection Service (1-877-876-2455).</a:t>
            </a:r>
          </a:p>
          <a:p>
            <a:pPr marL="0" indent="0">
              <a:lnSpc>
                <a:spcPct val="120000"/>
              </a:lnSpc>
              <a:spcBef>
                <a:spcPts val="0"/>
              </a:spcBef>
              <a:spcAft>
                <a:spcPts val="0"/>
              </a:spcAft>
              <a:buNone/>
            </a:pPr>
            <a:endParaRPr lang="en-US" sz="2100" dirty="0">
              <a:latin typeface="Arial" panose="020B0604020202020204" pitchFamily="34" charset="0"/>
              <a:cs typeface="Arial" panose="020B0604020202020204" pitchFamily="34" charset="0"/>
            </a:endParaRPr>
          </a:p>
          <a:p>
            <a:pPr marL="0" indent="0">
              <a:lnSpc>
                <a:spcPct val="120000"/>
              </a:lnSpc>
              <a:spcBef>
                <a:spcPts val="0"/>
              </a:spcBef>
              <a:spcAft>
                <a:spcPts val="0"/>
              </a:spcAft>
              <a:buNone/>
            </a:pPr>
            <a:r>
              <a:rPr lang="en-US" sz="2100" dirty="0">
                <a:latin typeface="Arial"/>
                <a:cs typeface="Arial"/>
              </a:rPr>
              <a:t>Never allow employees to handle suspicious material.</a:t>
            </a:r>
          </a:p>
        </p:txBody>
      </p:sp>
    </p:spTree>
    <p:extLst>
      <p:ext uri="{BB962C8B-B14F-4D97-AF65-F5344CB8AC3E}">
        <p14:creationId xmlns:p14="http://schemas.microsoft.com/office/powerpoint/2010/main" val="332399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503" y="523641"/>
            <a:ext cx="8691613" cy="698768"/>
          </a:xfrm>
        </p:spPr>
        <p:txBody>
          <a:bodyPr>
            <a:noAutofit/>
          </a:bodyPr>
          <a:lstStyle/>
          <a:p>
            <a:pPr algn="ctr"/>
            <a:r>
              <a:rPr lang="en-US" sz="4000" dirty="0"/>
              <a:t>Identifying Nonmailable Materials</a:t>
            </a:r>
          </a:p>
        </p:txBody>
      </p:sp>
      <p:sp>
        <p:nvSpPr>
          <p:cNvPr id="3" name="Content Placeholder 2"/>
          <p:cNvSpPr>
            <a:spLocks noGrp="1"/>
          </p:cNvSpPr>
          <p:nvPr>
            <p:ph idx="1"/>
          </p:nvPr>
        </p:nvSpPr>
        <p:spPr>
          <a:xfrm>
            <a:off x="885295" y="1058779"/>
            <a:ext cx="7420353" cy="4437245"/>
          </a:xfrm>
        </p:spPr>
        <p:txBody>
          <a:bodyPr vert="horz" lIns="91440" tIns="45720" rIns="91440" bIns="45720" rtlCol="0" anchor="t">
            <a:normAutofit fontScale="25000" lnSpcReduction="20000"/>
          </a:bodyPr>
          <a:lstStyle/>
          <a:p>
            <a:pPr marL="0" indent="0">
              <a:lnSpc>
                <a:spcPct val="120000"/>
              </a:lnSpc>
              <a:spcBef>
                <a:spcPts val="0"/>
              </a:spcBef>
              <a:spcAft>
                <a:spcPts val="0"/>
              </a:spcAft>
              <a:buNone/>
            </a:pPr>
            <a:endParaRPr lang="en-US" sz="9600" dirty="0">
              <a:latin typeface="Arial" panose="020B0604020202020204" pitchFamily="34" charset="0"/>
              <a:cs typeface="Arial" panose="020B0604020202020204" pitchFamily="34" charset="0"/>
            </a:endParaRPr>
          </a:p>
          <a:p>
            <a:pPr marL="0" indent="0">
              <a:lnSpc>
                <a:spcPct val="120000"/>
              </a:lnSpc>
              <a:spcBef>
                <a:spcPts val="0"/>
              </a:spcBef>
              <a:spcAft>
                <a:spcPts val="0"/>
              </a:spcAft>
              <a:buNone/>
            </a:pPr>
            <a:br>
              <a:rPr lang="en-US" sz="9600" dirty="0">
                <a:latin typeface="Arial" panose="020B0604020202020204" pitchFamily="34" charset="0"/>
                <a:cs typeface="Arial" panose="020B0604020202020204" pitchFamily="34" charset="0"/>
              </a:rPr>
            </a:br>
            <a:endParaRPr lang="en-US" sz="9600" dirty="0">
              <a:latin typeface="Arial"/>
              <a:cs typeface="Arial"/>
            </a:endParaRPr>
          </a:p>
          <a:p>
            <a:pPr marL="0" indent="0">
              <a:lnSpc>
                <a:spcPct val="120000"/>
              </a:lnSpc>
              <a:spcBef>
                <a:spcPts val="0"/>
              </a:spcBef>
              <a:spcAft>
                <a:spcPts val="0"/>
              </a:spcAft>
              <a:buNone/>
            </a:pPr>
            <a:endParaRPr lang="en-US" sz="7400" dirty="0">
              <a:latin typeface="Arial"/>
              <a:cs typeface="Arial"/>
            </a:endParaRPr>
          </a:p>
          <a:p>
            <a:pPr marL="0" indent="0">
              <a:lnSpc>
                <a:spcPct val="120000"/>
              </a:lnSpc>
              <a:spcBef>
                <a:spcPts val="0"/>
              </a:spcBef>
              <a:spcAft>
                <a:spcPts val="0"/>
              </a:spcAft>
              <a:buNone/>
            </a:pPr>
            <a:endParaRPr lang="en-US" sz="7400" dirty="0">
              <a:latin typeface="Arial"/>
              <a:cs typeface="Arial"/>
            </a:endParaRPr>
          </a:p>
          <a:p>
            <a:pPr marL="0" indent="0">
              <a:lnSpc>
                <a:spcPct val="120000"/>
              </a:lnSpc>
              <a:spcBef>
                <a:spcPts val="0"/>
              </a:spcBef>
              <a:spcAft>
                <a:spcPts val="0"/>
              </a:spcAft>
              <a:buNone/>
            </a:pPr>
            <a:r>
              <a:rPr lang="en-US" sz="9600" dirty="0">
                <a:latin typeface="Arial"/>
                <a:cs typeface="Arial"/>
              </a:rPr>
              <a:t>And that’s smart safety!</a:t>
            </a:r>
          </a:p>
          <a:p>
            <a:pPr marL="0" indent="0">
              <a:lnSpc>
                <a:spcPct val="120000"/>
              </a:lnSpc>
              <a:spcBef>
                <a:spcPts val="0"/>
              </a:spcBef>
              <a:spcAft>
                <a:spcPts val="0"/>
              </a:spcAft>
              <a:buNone/>
            </a:pPr>
            <a:endParaRPr lang="en-US" sz="7200" dirty="0">
              <a:latin typeface="Arial" panose="020B0604020202020204" pitchFamily="34" charset="0"/>
              <a:cs typeface="Arial" panose="020B0604020202020204" pitchFamily="34" charset="0"/>
            </a:endParaRPr>
          </a:p>
          <a:p>
            <a:pPr marL="0" indent="0">
              <a:lnSpc>
                <a:spcPct val="120000"/>
              </a:lnSpc>
              <a:spcBef>
                <a:spcPts val="0"/>
              </a:spcBef>
              <a:spcAft>
                <a:spcPts val="0"/>
              </a:spcAft>
              <a:buNone/>
            </a:pPr>
            <a:endParaRPr lang="en-US" sz="7200" dirty="0">
              <a:latin typeface="Arial" panose="020B0604020202020204" pitchFamily="34" charset="0"/>
              <a:cs typeface="Arial" panose="020B0604020202020204" pitchFamily="34" charset="0"/>
            </a:endParaRPr>
          </a:p>
          <a:p>
            <a:pPr marL="0" indent="0">
              <a:lnSpc>
                <a:spcPct val="120000"/>
              </a:lnSpc>
              <a:spcBef>
                <a:spcPts val="0"/>
              </a:spcBef>
              <a:spcAft>
                <a:spcPts val="0"/>
              </a:spcAft>
              <a:buNone/>
            </a:pPr>
            <a:endParaRPr lang="en-US" sz="7200" dirty="0">
              <a:latin typeface="Arial" panose="020B0604020202020204" pitchFamily="34" charset="0"/>
              <a:cs typeface="Arial" panose="020B0604020202020204" pitchFamily="34" charset="0"/>
            </a:endParaRPr>
          </a:p>
          <a:p>
            <a:pPr marL="0" indent="0">
              <a:lnSpc>
                <a:spcPct val="120000"/>
              </a:lnSpc>
              <a:spcBef>
                <a:spcPts val="0"/>
              </a:spcBef>
              <a:spcAft>
                <a:spcPts val="0"/>
              </a:spcAft>
              <a:buNone/>
            </a:pPr>
            <a:endParaRPr lang="en-US" sz="12100" dirty="0">
              <a:latin typeface="Arial" panose="020B0604020202020204" pitchFamily="34" charset="0"/>
              <a:cs typeface="Arial" panose="020B0604020202020204" pitchFamily="34" charset="0"/>
            </a:endParaRPr>
          </a:p>
          <a:p>
            <a:pPr marL="0" indent="0">
              <a:lnSpc>
                <a:spcPct val="120000"/>
              </a:lnSpc>
              <a:spcBef>
                <a:spcPts val="0"/>
              </a:spcBef>
              <a:spcAft>
                <a:spcPts val="0"/>
              </a:spcAft>
              <a:buNone/>
            </a:pPr>
            <a:r>
              <a:rPr lang="en-US" sz="7600" dirty="0">
                <a:latin typeface="Arial"/>
                <a:cs typeface="Arial"/>
              </a:rPr>
              <a:t>For additional information or guidance, contact your safety office.</a:t>
            </a:r>
          </a:p>
          <a:p>
            <a:pPr marL="0" indent="0">
              <a:lnSpc>
                <a:spcPct val="120000"/>
              </a:lnSpc>
              <a:spcBef>
                <a:spcPts val="0"/>
              </a:spcBef>
              <a:spcAft>
                <a:spcPts val="0"/>
              </a:spcAft>
              <a:buNone/>
            </a:pPr>
            <a:endParaRPr lang="en-US" sz="9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6549780"/>
      </p:ext>
    </p:extLst>
  </p:cSld>
  <p:clrMapOvr>
    <a:masterClrMapping/>
  </p:clrMapOvr>
</p:sld>
</file>

<file path=ppt/theme/theme1.xml><?xml version="1.0" encoding="utf-8"?>
<a:theme xmlns:a="http://schemas.openxmlformats.org/drawingml/2006/main" name="YSBM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066f604-54d3-4ce0-bb9e-2103dbf064c0" xsi:nil="true"/>
    <lcf76f155ced4ddcb4097134ff3c332f xmlns="051ef2fe-6200-43c2-a1f1-eb6a28a2b2c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1B087A8A5AFC74F94DE630C2684D175" ma:contentTypeVersion="15" ma:contentTypeDescription="Create a new document." ma:contentTypeScope="" ma:versionID="87d3bbf14afaa33fa3e42f01f1324767">
  <xsd:schema xmlns:xsd="http://www.w3.org/2001/XMLSchema" xmlns:xs="http://www.w3.org/2001/XMLSchema" xmlns:p="http://schemas.microsoft.com/office/2006/metadata/properties" xmlns:ns2="051ef2fe-6200-43c2-a1f1-eb6a28a2b2c5" xmlns:ns3="0066f604-54d3-4ce0-bb9e-2103dbf064c0" targetNamespace="http://schemas.microsoft.com/office/2006/metadata/properties" ma:root="true" ma:fieldsID="88983a22b1e08e9706bb9c82d5df05aa" ns2:_="" ns3:_="">
    <xsd:import namespace="051ef2fe-6200-43c2-a1f1-eb6a28a2b2c5"/>
    <xsd:import namespace="0066f604-54d3-4ce0-bb9e-2103dbf064c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1ef2fe-6200-43c2-a1f1-eb6a28a2b2c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46b2910-02c8-4a71-be9c-50caa9ab8a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066f604-54d3-4ce0-bb9e-2103dbf064c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025feaeb-7913-4e01-b5d7-223a21345866}" ma:internalName="TaxCatchAll" ma:showField="CatchAllData" ma:web="0066f604-54d3-4ce0-bb9e-2103dbf064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45F2D6A-F9EE-4580-B678-3E927521736C}">
  <ds:schemaRefs>
    <ds:schemaRef ds:uri="http://purl.org/dc/elements/1.1/"/>
    <ds:schemaRef ds:uri="http://schemas.microsoft.com/office/2006/metadata/properties"/>
    <ds:schemaRef ds:uri="0066f604-54d3-4ce0-bb9e-2103dbf064c0"/>
    <ds:schemaRef ds:uri="http://purl.org/dc/terms/"/>
    <ds:schemaRef ds:uri="http://schemas.microsoft.com/office/2006/documentManagement/types"/>
    <ds:schemaRef ds:uri="051ef2fe-6200-43c2-a1f1-eb6a28a2b2c5"/>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D841F832-6572-4AB2-9830-E97AA25586E3}"/>
</file>

<file path=customXml/itemProps3.xml><?xml version="1.0" encoding="utf-8"?>
<ds:datastoreItem xmlns:ds="http://schemas.openxmlformats.org/officeDocument/2006/customXml" ds:itemID="{1FC60A83-ED2A-4F03-A4C9-06D71633EFE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251</TotalTime>
  <Words>182</Words>
  <Application>Microsoft Office PowerPoint</Application>
  <PresentationFormat>On-screen Show (4:3)</PresentationFormat>
  <Paragraphs>21</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Helvetica</vt:lpstr>
      <vt:lpstr>YSBM_Template</vt:lpstr>
      <vt:lpstr> Identifying Nonmailable Materials        </vt:lpstr>
      <vt:lpstr>Identifying Nonmailable Materials</vt:lpstr>
      <vt:lpstr>Identifying Nonmailable Materials</vt:lpstr>
      <vt:lpstr>Identifying Nonmailable Materials</vt:lpstr>
    </vt:vector>
  </TitlesOfParts>
  <Company>USPS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Credit Cards are for Business Use ONly</dc:title>
  <dc:creator>Creative Group</dc:creator>
  <cp:lastModifiedBy>Miller, Scott A - Buffalo, NY</cp:lastModifiedBy>
  <cp:revision>54</cp:revision>
  <cp:lastPrinted>2016-03-28T13:50:09Z</cp:lastPrinted>
  <dcterms:created xsi:type="dcterms:W3CDTF">2014-08-01T15:55:50Z</dcterms:created>
  <dcterms:modified xsi:type="dcterms:W3CDTF">2023-10-13T18:29:35Z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0x010100D1B087A8A5AFC74F94DE630C2684D175</vt:lpwstr>
  </property>
  <property fmtid="{D5CDD505-2E9C-101B-9397-08002B2CF9AE}" pid="3" name="MediaServiceImageTags">
    <vt:lpwstr/>
  </property>
  <property fmtid="{D5CDD505-2E9C-101B-9397-08002B2CF9AE}" pid="4" name="Order">
    <vt:r8>42000</vt:r8>
  </property>
  <property fmtid="{D5CDD505-2E9C-101B-9397-08002B2CF9AE}" pid="5" name="xd_Signature">
    <vt:bool>false</vt:bool>
  </property>
  <property fmtid="{D5CDD505-2E9C-101B-9397-08002B2CF9AE}" pid="6" name="xd_ProgID">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ies>
</file>