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296"/>
    <a:srgbClr val="F49406"/>
    <a:srgbClr val="72A52D"/>
    <a:srgbClr val="004175"/>
    <a:srgbClr val="0D5089"/>
    <a:srgbClr val="004C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YSCM_imag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6590" y="4420394"/>
            <a:ext cx="6879940" cy="1470025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rgbClr val="0D5089"/>
                </a:solidFill>
                <a:latin typeface="Helvetica"/>
                <a:cs typeface="Helvetic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89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YSCM_image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480" y="1357029"/>
            <a:ext cx="7420353" cy="1143000"/>
          </a:xfrm>
        </p:spPr>
        <p:txBody>
          <a:bodyPr anchor="t"/>
          <a:lstStyle>
            <a:lvl1pPr algn="l">
              <a:defRPr>
                <a:solidFill>
                  <a:srgbClr val="0D5089"/>
                </a:solidFill>
                <a:latin typeface="Helvetica"/>
                <a:cs typeface="Helvetic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5926" y="2500029"/>
            <a:ext cx="7420353" cy="3313756"/>
          </a:xfr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defRPr>
                <a:solidFill>
                  <a:srgbClr val="0D5089"/>
                </a:solidFill>
                <a:latin typeface="Helvetica"/>
                <a:cs typeface="Helvetica"/>
              </a:defRPr>
            </a:lvl1pPr>
            <a:lvl2pPr marL="742950" indent="-285750">
              <a:spcBef>
                <a:spcPts val="600"/>
              </a:spcBef>
              <a:spcAft>
                <a:spcPts val="600"/>
              </a:spcAft>
              <a:buFont typeface="Arial"/>
              <a:buChar char="•"/>
              <a:defRPr>
                <a:solidFill>
                  <a:srgbClr val="0D5089"/>
                </a:solidFill>
                <a:latin typeface="Helvetica"/>
                <a:cs typeface="Helvetica"/>
              </a:defRPr>
            </a:lvl2pPr>
            <a:lvl3pPr>
              <a:spcBef>
                <a:spcPts val="600"/>
              </a:spcBef>
              <a:spcAft>
                <a:spcPts val="600"/>
              </a:spcAft>
              <a:defRPr>
                <a:solidFill>
                  <a:srgbClr val="0D5089"/>
                </a:solidFill>
                <a:latin typeface="Helvetica"/>
                <a:cs typeface="Helvetica"/>
              </a:defRPr>
            </a:lvl3pPr>
            <a:lvl4pPr>
              <a:defRPr>
                <a:solidFill>
                  <a:srgbClr val="0D5089"/>
                </a:solidFill>
                <a:latin typeface="Helvetica"/>
                <a:cs typeface="Helvetica"/>
              </a:defRPr>
            </a:lvl4pPr>
            <a:lvl5pPr>
              <a:defRPr>
                <a:solidFill>
                  <a:srgbClr val="0D5089"/>
                </a:solidFill>
                <a:latin typeface="Helvetica"/>
                <a:cs typeface="Helvetic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155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727B9-E0E5-C64D-B9EB-E1E6ED80DA53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605BD-D60B-8143-B545-81922F08A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554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1063" y="4626591"/>
            <a:ext cx="7700210" cy="1257144"/>
          </a:xfrm>
        </p:spPr>
        <p:txBody>
          <a:bodyPr>
            <a:noAutofit/>
          </a:bodyPr>
          <a:lstStyle/>
          <a:p>
            <a:pPr algn="ctr"/>
            <a:r>
              <a:rPr lang="en-US" dirty="0">
                <a:solidFill>
                  <a:srgbClr val="003296"/>
                </a:solidFill>
              </a:rPr>
              <a:t>That Swag Looks Like</a:t>
            </a:r>
            <a:br>
              <a:rPr lang="en-US" dirty="0">
                <a:solidFill>
                  <a:srgbClr val="003296"/>
                </a:solidFill>
              </a:rPr>
            </a:br>
            <a:r>
              <a:rPr lang="en-US" dirty="0">
                <a:solidFill>
                  <a:srgbClr val="003296"/>
                </a:solidFill>
              </a:rPr>
              <a:t>It’s Worth More Than $20 </a:t>
            </a:r>
            <a:br>
              <a:rPr lang="en-US" sz="4400" dirty="0"/>
            </a:br>
            <a:br>
              <a:rPr lang="en-US" sz="4400" dirty="0">
                <a:solidFill>
                  <a:srgbClr val="003296"/>
                </a:solidFill>
                <a:latin typeface="Arial"/>
                <a:ea typeface="+mn-ea"/>
              </a:rPr>
            </a:b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351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295" y="245660"/>
            <a:ext cx="7420353" cy="1241906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rgbClr val="003296"/>
                </a:solidFill>
              </a:rPr>
              <a:t>That Swag Looks Like</a:t>
            </a:r>
            <a:br>
              <a:rPr lang="en-US" sz="3600" dirty="0">
                <a:solidFill>
                  <a:srgbClr val="003296"/>
                </a:solidFill>
              </a:rPr>
            </a:br>
            <a:r>
              <a:rPr lang="en-US" sz="3600" dirty="0">
                <a:solidFill>
                  <a:srgbClr val="003296"/>
                </a:solidFill>
              </a:rPr>
              <a:t>It’s Worth More Than $20 </a:t>
            </a:r>
            <a:endParaRPr lang="en-US" sz="3600" dirty="0">
              <a:solidFill>
                <a:srgbClr val="003296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5295" y="1487566"/>
            <a:ext cx="7420353" cy="4188989"/>
          </a:xfrm>
        </p:spPr>
        <p:txBody>
          <a:bodyPr>
            <a:noAutofit/>
          </a:bodyPr>
          <a:lstStyle/>
          <a:p>
            <a:pPr marL="571500" marR="0" indent="-4572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1200" dirty="0">
              <a:solidFill>
                <a:srgbClr val="003296"/>
              </a:solidFill>
              <a:latin typeface="Arial"/>
              <a:ea typeface="Calibri"/>
              <a:cs typeface="Arial"/>
            </a:endParaRPr>
          </a:p>
          <a:p>
            <a:pPr marL="571500" marR="0" indent="-4572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3296"/>
                </a:solidFill>
                <a:latin typeface="Arial"/>
                <a:ea typeface="Calibri"/>
                <a:cs typeface="Arial"/>
              </a:rPr>
              <a:t>The ethics regulations generally prohibit Postal Service employees from accepting gifts from customers, suppliers or other outside sources.</a:t>
            </a:r>
          </a:p>
          <a:p>
            <a:pPr marL="11430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3296"/>
                </a:solidFill>
                <a:latin typeface="Arial"/>
                <a:ea typeface="Calibri"/>
                <a:cs typeface="Arial"/>
              </a:rPr>
              <a:t>  </a:t>
            </a:r>
            <a:endParaRPr lang="en-US" sz="1200" dirty="0">
              <a:solidFill>
                <a:srgbClr val="003296"/>
              </a:solidFill>
              <a:latin typeface="Arial"/>
              <a:ea typeface="Calibri"/>
              <a:cs typeface="Times New Roman"/>
            </a:endParaRPr>
          </a:p>
          <a:p>
            <a:pPr marL="571500" marR="0" indent="-4572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3296"/>
                </a:solidFill>
                <a:latin typeface="Arial"/>
                <a:ea typeface="Calibri"/>
                <a:cs typeface="Arial"/>
              </a:rPr>
              <a:t>One of the exceptions to the rule prohibiting gifts from outside </a:t>
            </a:r>
            <a:r>
              <a:rPr lang="en-US" sz="2400">
                <a:solidFill>
                  <a:srgbClr val="003296"/>
                </a:solidFill>
                <a:latin typeface="Arial"/>
                <a:ea typeface="Calibri"/>
                <a:cs typeface="Arial"/>
              </a:rPr>
              <a:t>sources allows </a:t>
            </a:r>
            <a:r>
              <a:rPr lang="en-US" sz="2400" dirty="0">
                <a:solidFill>
                  <a:srgbClr val="003296"/>
                </a:solidFill>
                <a:latin typeface="Arial"/>
                <a:ea typeface="Calibri"/>
                <a:cs typeface="Arial"/>
              </a:rPr>
              <a:t>a Postal Service employee to accept a non-cash gift valued at $20.00 or less.</a:t>
            </a:r>
          </a:p>
          <a:p>
            <a:pPr marL="571500" marR="0" indent="-4572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1200" dirty="0">
              <a:solidFill>
                <a:srgbClr val="003296"/>
              </a:solidFill>
              <a:latin typeface="Arial"/>
              <a:ea typeface="Calibri"/>
              <a:cs typeface="Arial"/>
            </a:endParaRPr>
          </a:p>
          <a:p>
            <a:pPr marL="571500" marR="0" indent="-4572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3296"/>
                </a:solidFill>
                <a:latin typeface="Arial"/>
                <a:ea typeface="Calibri"/>
                <a:cs typeface="Arial"/>
              </a:rPr>
              <a:t>Remember that the total value of gifts from the same source may not exceed $50.00 in a calendar year. </a:t>
            </a:r>
            <a:endParaRPr lang="en-US" sz="2400" dirty="0">
              <a:solidFill>
                <a:srgbClr val="003296"/>
              </a:solidFill>
              <a:latin typeface="Arial"/>
              <a:ea typeface="Calibri"/>
              <a:cs typeface="Times New Roman"/>
            </a:endParaRPr>
          </a:p>
          <a:p>
            <a:pPr marL="0" indent="0">
              <a:buNone/>
            </a:pPr>
            <a:endParaRPr lang="en-US" sz="2400" dirty="0">
              <a:solidFill>
                <a:srgbClr val="0032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533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5295" y="1150140"/>
            <a:ext cx="7420353" cy="4496257"/>
          </a:xfrm>
        </p:spPr>
        <p:txBody>
          <a:bodyPr>
            <a:noAutofit/>
          </a:bodyPr>
          <a:lstStyle/>
          <a:p>
            <a:pPr marL="11430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3296"/>
              </a:solidFill>
              <a:latin typeface="Arial"/>
              <a:ea typeface="Calibri"/>
              <a:cs typeface="Arial"/>
            </a:endParaRPr>
          </a:p>
          <a:p>
            <a:pPr marL="11430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>
                <a:solidFill>
                  <a:srgbClr val="003296"/>
                </a:solidFill>
                <a:latin typeface="Arial"/>
                <a:ea typeface="Calibri"/>
                <a:cs typeface="Arial"/>
              </a:rPr>
              <a:t>Our customers, suppliers, and the public should know that they will be treated fairly and professionally no matter what.  Accepting gifts leaves the opposite impression</a:t>
            </a:r>
            <a:r>
              <a:rPr lang="en-US" sz="2400" dirty="0">
                <a:solidFill>
                  <a:srgbClr val="003296"/>
                </a:solidFill>
                <a:latin typeface="Arial"/>
                <a:ea typeface="Calibri"/>
                <a:cs typeface="Arial"/>
              </a:rPr>
              <a:t>.  </a:t>
            </a:r>
          </a:p>
          <a:p>
            <a:pPr marL="11430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solidFill>
                <a:srgbClr val="003296"/>
              </a:solidFill>
              <a:latin typeface="Arial"/>
              <a:ea typeface="Calibri"/>
              <a:cs typeface="Arial"/>
            </a:endParaRPr>
          </a:p>
          <a:p>
            <a:pPr marL="11430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600" dirty="0">
              <a:solidFill>
                <a:srgbClr val="003296"/>
              </a:solidFill>
              <a:latin typeface="Arial"/>
              <a:ea typeface="Calibri"/>
              <a:cs typeface="Arial"/>
            </a:endParaRPr>
          </a:p>
          <a:p>
            <a:pPr marL="11430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>
                <a:solidFill>
                  <a:srgbClr val="003296"/>
                </a:solidFill>
                <a:latin typeface="Arial"/>
                <a:ea typeface="Calibri"/>
                <a:cs typeface="Arial"/>
              </a:rPr>
              <a:t>Declining inappropriate gifts is not only the law, it’s smart business.  </a:t>
            </a:r>
            <a:endParaRPr lang="en-US" sz="2600" dirty="0">
              <a:latin typeface="Arial"/>
              <a:ea typeface="Calibri"/>
              <a:cs typeface="Times New Roman"/>
            </a:endParaRPr>
          </a:p>
          <a:p>
            <a:pPr marL="11430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3296"/>
                </a:solidFill>
                <a:latin typeface="Arial"/>
                <a:ea typeface="Calibri"/>
                <a:cs typeface="Arial"/>
              </a:rPr>
              <a:t> </a:t>
            </a:r>
          </a:p>
          <a:p>
            <a:pPr marL="11430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003296"/>
              </a:solidFill>
              <a:latin typeface="Arial"/>
              <a:ea typeface="Calibri"/>
              <a:cs typeface="Arial"/>
            </a:endParaRPr>
          </a:p>
          <a:p>
            <a:pPr marL="11430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3296"/>
                </a:solidFill>
                <a:latin typeface="Arial"/>
                <a:ea typeface="Calibri"/>
                <a:cs typeface="Arial"/>
              </a:rPr>
              <a:t>Contact the Ethics Office (ethics.help@usps.gov) for more information about the ethics rules on gifts from outside source.</a:t>
            </a:r>
            <a:endParaRPr lang="en-US" sz="2000" dirty="0">
              <a:solidFill>
                <a:srgbClr val="003296"/>
              </a:solidFill>
              <a:latin typeface="Arial"/>
              <a:ea typeface="Calibri"/>
              <a:cs typeface="Times New Roman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03659" y="232012"/>
            <a:ext cx="7420353" cy="12555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D5089"/>
                </a:solidFill>
                <a:latin typeface="Helvetica"/>
                <a:ea typeface="+mj-ea"/>
                <a:cs typeface="Helvetica"/>
              </a:defRPr>
            </a:lvl1pPr>
          </a:lstStyle>
          <a:p>
            <a:pPr algn="ctr"/>
            <a:r>
              <a:rPr lang="en-US" sz="3600" dirty="0">
                <a:solidFill>
                  <a:srgbClr val="003296"/>
                </a:solidFill>
              </a:rPr>
              <a:t>That Swag Looks Like</a:t>
            </a:r>
            <a:br>
              <a:rPr lang="en-US" sz="3600" dirty="0">
                <a:solidFill>
                  <a:srgbClr val="003296"/>
                </a:solidFill>
              </a:rPr>
            </a:br>
            <a:r>
              <a:rPr lang="en-US" sz="3600" dirty="0">
                <a:solidFill>
                  <a:srgbClr val="003296"/>
                </a:solidFill>
              </a:rPr>
              <a:t>It’s Worth More Than $20 </a:t>
            </a:r>
          </a:p>
        </p:txBody>
      </p:sp>
    </p:spTree>
    <p:extLst>
      <p:ext uri="{BB962C8B-B14F-4D97-AF65-F5344CB8AC3E}">
        <p14:creationId xmlns:p14="http://schemas.microsoft.com/office/powerpoint/2010/main" val="2602962432"/>
      </p:ext>
    </p:extLst>
  </p:cSld>
  <p:clrMapOvr>
    <a:masterClrMapping/>
  </p:clrMapOvr>
</p:sld>
</file>

<file path=ppt/theme/theme1.xml><?xml version="1.0" encoding="utf-8"?>
<a:theme xmlns:a="http://schemas.openxmlformats.org/drawingml/2006/main" name="YSBM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</TotalTime>
  <Words>175</Words>
  <Application>Microsoft Office PowerPoint</Application>
  <PresentationFormat>On-screen Show (4:3)</PresentationFormat>
  <Paragraphs>17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Helvetica</vt:lpstr>
      <vt:lpstr>Wingdings</vt:lpstr>
      <vt:lpstr>YSBM_Template</vt:lpstr>
      <vt:lpstr>That Swag Looks Like It’s Worth More Than $20   </vt:lpstr>
      <vt:lpstr>That Swag Looks Like It’s Worth More Than $20 </vt:lpstr>
      <vt:lpstr>PowerPoint Presentation</vt:lpstr>
    </vt:vector>
  </TitlesOfParts>
  <Company>USPS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Credit Cards are for Business Use ONly</dc:title>
  <dc:creator>Creative Group</dc:creator>
  <cp:lastModifiedBy>Yu, Daniel Y - Washington, DC - Contractor</cp:lastModifiedBy>
  <cp:revision>26</cp:revision>
  <dcterms:created xsi:type="dcterms:W3CDTF">2014-08-01T15:55:50Z</dcterms:created>
  <dcterms:modified xsi:type="dcterms:W3CDTF">2025-10-28T17:23:57Z</dcterms:modified>
</cp:coreProperties>
</file>