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8" r:id="rId3"/>
    <p:sldId id="259" r:id="rId4"/>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296"/>
    <a:srgbClr val="1D49A2"/>
    <a:srgbClr val="F49406"/>
    <a:srgbClr val="FFC000"/>
    <a:srgbClr val="72A52D"/>
    <a:srgbClr val="004175"/>
    <a:srgbClr val="0D5089"/>
    <a:srgbClr val="004C8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9" d="100"/>
          <a:sy n="79" d="100"/>
        </p:scale>
        <p:origin x="1290"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alters, Trina L - Washington, DC" userId="c8987b44-e9f3-45f7-b706-ef811842d7bc" providerId="ADAL" clId="{034BF83A-6DDB-452D-95F7-EAA86601D8E5}"/>
    <pc:docChg chg="modSld">
      <pc:chgData name="Walters, Trina L - Washington, DC" userId="c8987b44-e9f3-45f7-b706-ef811842d7bc" providerId="ADAL" clId="{034BF83A-6DDB-452D-95F7-EAA86601D8E5}" dt="2025-08-26T19:27:05.727" v="10" actId="20577"/>
      <pc:docMkLst>
        <pc:docMk/>
      </pc:docMkLst>
      <pc:sldChg chg="modSp mod">
        <pc:chgData name="Walters, Trina L - Washington, DC" userId="c8987b44-e9f3-45f7-b706-ef811842d7bc" providerId="ADAL" clId="{034BF83A-6DDB-452D-95F7-EAA86601D8E5}" dt="2025-08-26T19:27:05.727" v="10" actId="20577"/>
        <pc:sldMkLst>
          <pc:docMk/>
          <pc:sldMk cId="2602962432" sldId="258"/>
        </pc:sldMkLst>
        <pc:spChg chg="mod">
          <ac:chgData name="Walters, Trina L - Washington, DC" userId="c8987b44-e9f3-45f7-b706-ef811842d7bc" providerId="ADAL" clId="{034BF83A-6DDB-452D-95F7-EAA86601D8E5}" dt="2025-08-26T19:27:05.727" v="10" actId="20577"/>
          <ac:spMkLst>
            <pc:docMk/>
            <pc:sldMk cId="2602962432" sldId="258"/>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4" descr="YSCM_image.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1646590" y="4420394"/>
            <a:ext cx="6879940" cy="1470025"/>
          </a:xfrm>
        </p:spPr>
        <p:txBody>
          <a:bodyPr anchor="t">
            <a:normAutofit/>
          </a:bodyPr>
          <a:lstStyle>
            <a:lvl1pPr algn="l">
              <a:defRPr sz="4000">
                <a:solidFill>
                  <a:srgbClr val="0D5089"/>
                </a:solidFill>
                <a:latin typeface="Helvetica"/>
                <a:cs typeface="Helvetica"/>
              </a:defRPr>
            </a:lvl1pPr>
          </a:lstStyle>
          <a:p>
            <a:r>
              <a:rPr lang="en-US"/>
              <a:t>Click to edit Master title style</a:t>
            </a:r>
            <a:endParaRPr lang="en-US" dirty="0"/>
          </a:p>
        </p:txBody>
      </p:sp>
    </p:spTree>
    <p:extLst>
      <p:ext uri="{BB962C8B-B14F-4D97-AF65-F5344CB8AC3E}">
        <p14:creationId xmlns:p14="http://schemas.microsoft.com/office/powerpoint/2010/main" val="1926894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6" name="Picture 5" descr="YSCM_image2.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1285480" y="1357029"/>
            <a:ext cx="7420353" cy="1143000"/>
          </a:xfrm>
        </p:spPr>
        <p:txBody>
          <a:bodyPr anchor="t"/>
          <a:lstStyle>
            <a:lvl1pPr algn="l">
              <a:defRPr>
                <a:solidFill>
                  <a:srgbClr val="0D5089"/>
                </a:solidFill>
                <a:latin typeface="Helvetica"/>
                <a:cs typeface="Helvetica"/>
              </a:defRPr>
            </a:lvl1pPr>
          </a:lstStyle>
          <a:p>
            <a:r>
              <a:rPr lang="en-US"/>
              <a:t>Click to edit Master title style</a:t>
            </a:r>
            <a:endParaRPr lang="en-US" dirty="0"/>
          </a:p>
        </p:txBody>
      </p:sp>
      <p:sp>
        <p:nvSpPr>
          <p:cNvPr id="3" name="Content Placeholder 2"/>
          <p:cNvSpPr>
            <a:spLocks noGrp="1"/>
          </p:cNvSpPr>
          <p:nvPr>
            <p:ph idx="1"/>
          </p:nvPr>
        </p:nvSpPr>
        <p:spPr>
          <a:xfrm>
            <a:off x="1125926" y="2500029"/>
            <a:ext cx="7420353" cy="3313756"/>
          </a:xfrm>
        </p:spPr>
        <p:txBody>
          <a:bodyPr/>
          <a:lstStyle>
            <a:lvl1pPr>
              <a:spcBef>
                <a:spcPts val="600"/>
              </a:spcBef>
              <a:spcAft>
                <a:spcPts val="600"/>
              </a:spcAft>
              <a:defRPr>
                <a:solidFill>
                  <a:srgbClr val="0D5089"/>
                </a:solidFill>
                <a:latin typeface="Helvetica"/>
                <a:cs typeface="Helvetica"/>
              </a:defRPr>
            </a:lvl1pPr>
            <a:lvl2pPr marL="742950" indent="-285750">
              <a:spcBef>
                <a:spcPts val="600"/>
              </a:spcBef>
              <a:spcAft>
                <a:spcPts val="600"/>
              </a:spcAft>
              <a:buFont typeface="Arial"/>
              <a:buChar char="•"/>
              <a:defRPr>
                <a:solidFill>
                  <a:srgbClr val="0D5089"/>
                </a:solidFill>
                <a:latin typeface="Helvetica"/>
                <a:cs typeface="Helvetica"/>
              </a:defRPr>
            </a:lvl2pPr>
            <a:lvl3pPr>
              <a:spcBef>
                <a:spcPts val="600"/>
              </a:spcBef>
              <a:spcAft>
                <a:spcPts val="600"/>
              </a:spcAft>
              <a:defRPr>
                <a:solidFill>
                  <a:srgbClr val="0D5089"/>
                </a:solidFill>
                <a:latin typeface="Helvetica"/>
                <a:cs typeface="Helvetica"/>
              </a:defRPr>
            </a:lvl3pPr>
            <a:lvl4pPr>
              <a:defRPr>
                <a:solidFill>
                  <a:srgbClr val="0D5089"/>
                </a:solidFill>
                <a:latin typeface="Helvetica"/>
                <a:cs typeface="Helvetica"/>
              </a:defRPr>
            </a:lvl4pPr>
            <a:lvl5pPr>
              <a:defRPr>
                <a:solidFill>
                  <a:srgbClr val="0D5089"/>
                </a:solidFill>
                <a:latin typeface="Helvetica"/>
                <a:cs typeface="Helvetica"/>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47815589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C727B9-E0E5-C64D-B9EB-E1E6ED80DA53}" type="datetimeFigureOut">
              <a:rPr lang="en-US" smtClean="0"/>
              <a:t>8/26/2025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5605BD-D60B-8143-B545-81922F08A4E9}" type="slidenum">
              <a:rPr lang="en-US" smtClean="0"/>
              <a:t>‹#›</a:t>
            </a:fld>
            <a:endParaRPr lang="en-US"/>
          </a:p>
        </p:txBody>
      </p:sp>
    </p:spTree>
    <p:extLst>
      <p:ext uri="{BB962C8B-B14F-4D97-AF65-F5344CB8AC3E}">
        <p14:creationId xmlns:p14="http://schemas.microsoft.com/office/powerpoint/2010/main" val="3850554664"/>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5084150"/>
            <a:ext cx="9144000" cy="844279"/>
          </a:xfrm>
        </p:spPr>
        <p:txBody>
          <a:bodyPr>
            <a:normAutofit/>
          </a:bodyPr>
          <a:lstStyle/>
          <a:p>
            <a:pPr algn="ctr"/>
            <a:r>
              <a:rPr lang="en-US" sz="4400" dirty="0">
                <a:solidFill>
                  <a:srgbClr val="003296"/>
                </a:solidFill>
                <a:latin typeface="Arial" panose="020B0604020202020204" pitchFamily="34" charset="0"/>
                <a:ea typeface="+mn-ea"/>
                <a:cs typeface="Arial" panose="020B0604020202020204" pitchFamily="34" charset="0"/>
              </a:rPr>
              <a:t>Can I be a contractor?</a:t>
            </a:r>
            <a:endParaRPr lang="en-US" sz="4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973511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38689" y="1649096"/>
            <a:ext cx="7208666" cy="3646434"/>
          </a:xfrm>
        </p:spPr>
        <p:txBody>
          <a:bodyPr>
            <a:normAutofit fontScale="25000" lnSpcReduction="20000"/>
          </a:bodyPr>
          <a:lstStyle/>
          <a:p>
            <a:pPr marL="0" marR="0" lvl="0" indent="0">
              <a:lnSpc>
                <a:spcPct val="120000"/>
              </a:lnSpc>
              <a:spcBef>
                <a:spcPts val="0"/>
              </a:spcBef>
              <a:buNone/>
            </a:pPr>
            <a:r>
              <a:rPr lang="en-US" sz="9600" kern="0" dirty="0">
                <a:solidFill>
                  <a:srgbClr val="003296"/>
                </a:solidFill>
                <a:effectLst/>
                <a:latin typeface="Arial" panose="020B0604020202020204" pitchFamily="34" charset="0"/>
                <a:ea typeface="Arial" panose="020B0604020202020204" pitchFamily="34" charset="0"/>
                <a:cs typeface="Arial" panose="020B0604020202020204" pitchFamily="34" charset="0"/>
              </a:rPr>
              <a:t>Postal regulations and policies prohibit the Postal Service from entering into any contract with a postal employee, except in the following circumstances: </a:t>
            </a:r>
          </a:p>
          <a:p>
            <a:pPr marL="1543050" lvl="1" indent="-1143000">
              <a:lnSpc>
                <a:spcPct val="120000"/>
              </a:lnSpc>
              <a:spcBef>
                <a:spcPts val="0"/>
              </a:spcBef>
              <a:buFont typeface="Wingdings" panose="05000000000000000000" pitchFamily="2" charset="2"/>
              <a:buChar char="Ø"/>
            </a:pPr>
            <a:r>
              <a:rPr lang="en-US" sz="9600" kern="0" dirty="0">
                <a:solidFill>
                  <a:srgbClr val="003296"/>
                </a:solidFill>
                <a:latin typeface="Arial" panose="020B0604020202020204" pitchFamily="34" charset="0"/>
                <a:ea typeface="Arial" panose="020B0604020202020204" pitchFamily="34" charset="0"/>
                <a:cs typeface="Arial" panose="020B0604020202020204" pitchFamily="34" charset="0"/>
              </a:rPr>
              <a:t>T</a:t>
            </a:r>
            <a:r>
              <a:rPr lang="en-US" sz="9600" kern="0" dirty="0">
                <a:solidFill>
                  <a:srgbClr val="003296"/>
                </a:solidFill>
                <a:effectLst/>
                <a:latin typeface="Arial" panose="020B0604020202020204" pitchFamily="34" charset="0"/>
                <a:ea typeface="Arial" panose="020B0604020202020204" pitchFamily="34" charset="0"/>
                <a:cs typeface="Arial" panose="020B0604020202020204" pitchFamily="34" charset="0"/>
              </a:rPr>
              <a:t>he lease of an employee’s vehicle in connection with his/her employment;</a:t>
            </a:r>
          </a:p>
          <a:p>
            <a:pPr marL="1543050" lvl="1" indent="-1143000">
              <a:lnSpc>
                <a:spcPct val="120000"/>
              </a:lnSpc>
              <a:spcBef>
                <a:spcPts val="0"/>
              </a:spcBef>
              <a:buFont typeface="Wingdings" panose="05000000000000000000" pitchFamily="2" charset="2"/>
              <a:buChar char="Ø"/>
            </a:pPr>
            <a:r>
              <a:rPr lang="en-US" sz="9600" kern="0" dirty="0">
                <a:solidFill>
                  <a:srgbClr val="003296"/>
                </a:solidFill>
                <a:latin typeface="Arial" panose="020B0604020202020204" pitchFamily="34" charset="0"/>
                <a:ea typeface="Arial" panose="020B0604020202020204" pitchFamily="34" charset="0"/>
                <a:cs typeface="Arial" panose="020B0604020202020204" pitchFamily="34" charset="0"/>
              </a:rPr>
              <a:t>T</a:t>
            </a:r>
            <a:r>
              <a:rPr lang="en-US" sz="9600" kern="0" dirty="0">
                <a:solidFill>
                  <a:srgbClr val="003296"/>
                </a:solidFill>
                <a:effectLst/>
                <a:latin typeface="Arial" panose="020B0604020202020204" pitchFamily="34" charset="0"/>
                <a:ea typeface="Arial" panose="020B0604020202020204" pitchFamily="34" charset="0"/>
                <a:cs typeface="Arial" panose="020B0604020202020204" pitchFamily="34" charset="0"/>
              </a:rPr>
              <a:t>he licensing of a patent invention that is the sole property of the employee; or</a:t>
            </a:r>
          </a:p>
          <a:p>
            <a:pPr marL="1543050" lvl="1" indent="-1143000">
              <a:lnSpc>
                <a:spcPct val="120000"/>
              </a:lnSpc>
              <a:spcBef>
                <a:spcPts val="0"/>
              </a:spcBef>
              <a:buFont typeface="Wingdings" panose="05000000000000000000" pitchFamily="2" charset="2"/>
              <a:buChar char="Ø"/>
            </a:pPr>
            <a:r>
              <a:rPr lang="en-US" sz="9600" kern="0" dirty="0">
                <a:solidFill>
                  <a:srgbClr val="003296"/>
                </a:solidFill>
                <a:latin typeface="Arial" panose="020B0604020202020204" pitchFamily="34" charset="0"/>
                <a:ea typeface="Arial" panose="020B0604020202020204" pitchFamily="34" charset="0"/>
                <a:cs typeface="Arial" panose="020B0604020202020204" pitchFamily="34" charset="0"/>
              </a:rPr>
              <a:t>L</a:t>
            </a:r>
            <a:r>
              <a:rPr lang="en-US" sz="9600" kern="0" dirty="0">
                <a:solidFill>
                  <a:srgbClr val="003296"/>
                </a:solidFill>
                <a:effectLst/>
                <a:latin typeface="Arial" panose="020B0604020202020204" pitchFamily="34" charset="0"/>
                <a:ea typeface="Arial" panose="020B0604020202020204" pitchFamily="34" charset="0"/>
                <a:cs typeface="Arial" panose="020B0604020202020204" pitchFamily="34" charset="0"/>
              </a:rPr>
              <a:t>ease agreements for real property under certain conditions. </a:t>
            </a:r>
          </a:p>
          <a:p>
            <a:pPr marL="914400" lvl="2" indent="0">
              <a:spcBef>
                <a:spcPts val="0"/>
              </a:spcBef>
              <a:spcAft>
                <a:spcPts val="0"/>
              </a:spcAft>
              <a:buNone/>
            </a:pPr>
            <a:endParaRPr lang="en-US" sz="9600" kern="100" dirty="0">
              <a:solidFill>
                <a:schemeClr val="tx2"/>
              </a:solidFill>
              <a:effectLst/>
              <a:latin typeface="Arial" panose="020B0604020202020204" pitchFamily="34" charset="0"/>
              <a:ea typeface="Arial" panose="020B0604020202020204" pitchFamily="34" charset="0"/>
              <a:cs typeface="Arial" panose="020B0604020202020204" pitchFamily="34" charset="0"/>
            </a:endParaRPr>
          </a:p>
          <a:p>
            <a:pPr marL="0" indent="0">
              <a:lnSpc>
                <a:spcPct val="90000"/>
              </a:lnSpc>
              <a:buNone/>
            </a:pPr>
            <a:endParaRPr lang="en-US" sz="2400" dirty="0">
              <a:solidFill>
                <a:srgbClr val="1D49A2"/>
              </a:solidFill>
              <a:latin typeface="Arial" panose="020B0604020202020204" pitchFamily="34" charset="0"/>
              <a:cs typeface="Arial" panose="020B0604020202020204" pitchFamily="34" charset="0"/>
            </a:endParaRPr>
          </a:p>
          <a:p>
            <a:pPr marL="0" indent="0">
              <a:lnSpc>
                <a:spcPct val="90000"/>
              </a:lnSpc>
              <a:buNone/>
            </a:pPr>
            <a:endParaRPr lang="en-US" sz="2400" dirty="0">
              <a:solidFill>
                <a:srgbClr val="1D49A2"/>
              </a:solidFill>
              <a:latin typeface="Arial" panose="020B0604020202020204" pitchFamily="34" charset="0"/>
              <a:cs typeface="Arial" panose="020B0604020202020204" pitchFamily="34" charset="0"/>
            </a:endParaRPr>
          </a:p>
          <a:p>
            <a:pPr marL="0" indent="0">
              <a:lnSpc>
                <a:spcPct val="90000"/>
              </a:lnSpc>
              <a:buNone/>
            </a:pPr>
            <a:endParaRPr lang="en-US" sz="2400" dirty="0">
              <a:solidFill>
                <a:srgbClr val="1D49A2"/>
              </a:solidFill>
              <a:latin typeface="Arial" panose="020B0604020202020204" pitchFamily="34" charset="0"/>
              <a:cs typeface="Arial" panose="020B0604020202020204" pitchFamily="34" charset="0"/>
            </a:endParaRPr>
          </a:p>
        </p:txBody>
      </p:sp>
      <p:sp>
        <p:nvSpPr>
          <p:cNvPr id="6" name="Title 1">
            <a:extLst>
              <a:ext uri="{FF2B5EF4-FFF2-40B4-BE49-F238E27FC236}">
                <a16:creationId xmlns:a16="http://schemas.microsoft.com/office/drawing/2014/main" id="{7DF05FDA-3527-4501-A0A1-47138B1F8E49}"/>
              </a:ext>
            </a:extLst>
          </p:cNvPr>
          <p:cNvSpPr txBox="1">
            <a:spLocks/>
          </p:cNvSpPr>
          <p:nvPr/>
        </p:nvSpPr>
        <p:spPr>
          <a:xfrm>
            <a:off x="0" y="310131"/>
            <a:ext cx="9144000" cy="1560786"/>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4400" kern="1200">
                <a:solidFill>
                  <a:srgbClr val="0D5089"/>
                </a:solidFill>
                <a:latin typeface="Helvetica"/>
                <a:ea typeface="+mj-ea"/>
                <a:cs typeface="Helvetica"/>
              </a:defRPr>
            </a:lvl1pPr>
          </a:lstStyle>
          <a:p>
            <a:pPr algn="ctr"/>
            <a:endParaRPr lang="en-US" sz="4000" dirty="0">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id="{939A118D-80FF-4A92-A7AC-CFE1C9F93728}"/>
              </a:ext>
            </a:extLst>
          </p:cNvPr>
          <p:cNvSpPr txBox="1"/>
          <p:nvPr/>
        </p:nvSpPr>
        <p:spPr>
          <a:xfrm>
            <a:off x="137604" y="561687"/>
            <a:ext cx="8868791" cy="707886"/>
          </a:xfrm>
          <a:prstGeom prst="rect">
            <a:avLst/>
          </a:prstGeom>
          <a:noFill/>
        </p:spPr>
        <p:txBody>
          <a:bodyPr wrap="square">
            <a:spAutoFit/>
          </a:bodyPr>
          <a:lstStyle/>
          <a:p>
            <a:pPr marR="0" algn="ctr">
              <a:spcBef>
                <a:spcPts val="0"/>
              </a:spcBef>
              <a:spcAft>
                <a:spcPts val="0"/>
              </a:spcAft>
            </a:pPr>
            <a:r>
              <a:rPr lang="en-US" sz="4000" kern="1200" dirty="0">
                <a:solidFill>
                  <a:srgbClr val="003296"/>
                </a:solidFill>
                <a:effectLst/>
                <a:latin typeface="Arial" panose="020B0604020202020204" pitchFamily="34" charset="0"/>
                <a:ea typeface="+mn-ea"/>
                <a:cs typeface="Arial" panose="020B0604020202020204" pitchFamily="34" charset="0"/>
              </a:rPr>
              <a:t>Can I be a contractor?</a:t>
            </a:r>
            <a:endParaRPr lang="en-US" sz="4000" dirty="0">
              <a:solidFill>
                <a:srgbClr val="003296"/>
              </a:solidFill>
              <a:effectLst/>
              <a:latin typeface="Arial" panose="020B0604020202020204" pitchFamily="34"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26029624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61821" y="1604620"/>
            <a:ext cx="7420353" cy="2823482"/>
          </a:xfrm>
        </p:spPr>
        <p:txBody>
          <a:bodyPr>
            <a:noAutofit/>
          </a:bodyPr>
          <a:lstStyle/>
          <a:p>
            <a:pPr marL="0" marR="0" indent="0">
              <a:spcBef>
                <a:spcPts val="0"/>
              </a:spcBef>
              <a:spcAft>
                <a:spcPts val="0"/>
              </a:spcAft>
              <a:buNone/>
            </a:pPr>
            <a:r>
              <a:rPr lang="en-US" sz="2400" kern="1200" dirty="0">
                <a:solidFill>
                  <a:srgbClr val="003296"/>
                </a:solidFill>
                <a:effectLst/>
                <a:latin typeface="Arial" panose="020B0604020202020204" pitchFamily="34" charset="0"/>
                <a:ea typeface="+mn-ea"/>
                <a:cs typeface="Arial" panose="020B0604020202020204" pitchFamily="34" charset="0"/>
              </a:rPr>
              <a:t>By understanding when employees may contract with the Postal Service, you can ensure that you and your team do not violate laws, regulations, or policies that apply to Postal Service employees in your outside-work activities.</a:t>
            </a:r>
            <a:endParaRPr lang="en-US" sz="24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endParaRPr lang="en-US" sz="2400"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r>
              <a:rPr lang="en-US" sz="2400" kern="1200" dirty="0">
                <a:solidFill>
                  <a:srgbClr val="003296"/>
                </a:solidFill>
                <a:effectLst/>
                <a:latin typeface="Arial" panose="020B0604020202020204" pitchFamily="34" charset="0"/>
                <a:ea typeface="+mn-ea"/>
                <a:cs typeface="Arial" panose="020B0604020202020204" pitchFamily="34" charset="0"/>
              </a:rPr>
              <a:t>And that's smart business.</a:t>
            </a:r>
            <a:endParaRPr lang="en-US" sz="24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endParaRPr lang="en-US" sz="2400"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r>
              <a:rPr lang="en-US" sz="2400" i="1" kern="1200" dirty="0">
                <a:solidFill>
                  <a:srgbClr val="003296"/>
                </a:solidFill>
                <a:effectLst/>
                <a:latin typeface="Arial" panose="020B0604020202020204" pitchFamily="34" charset="0"/>
                <a:ea typeface="+mn-ea"/>
                <a:cs typeface="Arial" panose="020B0604020202020204" pitchFamily="34" charset="0"/>
              </a:rPr>
              <a:t>Contact the Ethics Office (</a:t>
            </a:r>
            <a:r>
              <a:rPr lang="en-US" sz="2400" i="1" dirty="0">
                <a:solidFill>
                  <a:srgbClr val="003296"/>
                </a:solidFill>
                <a:latin typeface="Arial" panose="020B0604020202020204" pitchFamily="34" charset="0"/>
                <a:cs typeface="Arial" panose="020B0604020202020204" pitchFamily="34" charset="0"/>
              </a:rPr>
              <a:t>ethics.help@usps.gov) </a:t>
            </a:r>
            <a:r>
              <a:rPr lang="en-US" sz="2400" i="1" kern="1200" dirty="0">
                <a:solidFill>
                  <a:srgbClr val="003296"/>
                </a:solidFill>
                <a:effectLst/>
                <a:latin typeface="Arial" panose="020B0604020202020204" pitchFamily="34" charset="0"/>
                <a:ea typeface="+mn-ea"/>
                <a:cs typeface="Arial" panose="020B0604020202020204" pitchFamily="34" charset="0"/>
              </a:rPr>
              <a:t>with any questions. </a:t>
            </a:r>
            <a:r>
              <a:rPr lang="en-US" sz="2400" kern="1200" dirty="0">
                <a:solidFill>
                  <a:srgbClr val="003296"/>
                </a:solidFill>
                <a:effectLst/>
                <a:latin typeface="Arial" panose="020B0604020202020204" pitchFamily="34" charset="0"/>
                <a:ea typeface="+mn-ea"/>
                <a:cs typeface="Arial" panose="020B0604020202020204" pitchFamily="34" charset="0"/>
              </a:rPr>
              <a:t> </a:t>
            </a:r>
            <a:endParaRPr lang="en-US" sz="2400" dirty="0"/>
          </a:p>
        </p:txBody>
      </p:sp>
      <p:sp>
        <p:nvSpPr>
          <p:cNvPr id="2" name="TextBox 1">
            <a:extLst>
              <a:ext uri="{FF2B5EF4-FFF2-40B4-BE49-F238E27FC236}">
                <a16:creationId xmlns:a16="http://schemas.microsoft.com/office/drawing/2014/main" id="{509AE19E-C01E-C144-C02D-7E1629F96C76}"/>
              </a:ext>
            </a:extLst>
          </p:cNvPr>
          <p:cNvSpPr txBox="1"/>
          <p:nvPr/>
        </p:nvSpPr>
        <p:spPr>
          <a:xfrm>
            <a:off x="137603" y="564669"/>
            <a:ext cx="8868791" cy="707886"/>
          </a:xfrm>
          <a:prstGeom prst="rect">
            <a:avLst/>
          </a:prstGeom>
          <a:noFill/>
        </p:spPr>
        <p:txBody>
          <a:bodyPr wrap="square">
            <a:spAutoFit/>
          </a:bodyPr>
          <a:lstStyle/>
          <a:p>
            <a:pPr marR="0" algn="ctr">
              <a:spcBef>
                <a:spcPts val="0"/>
              </a:spcBef>
              <a:spcAft>
                <a:spcPts val="0"/>
              </a:spcAft>
            </a:pPr>
            <a:r>
              <a:rPr lang="en-US" sz="4000" kern="1200" dirty="0">
                <a:solidFill>
                  <a:srgbClr val="003296"/>
                </a:solidFill>
                <a:effectLst/>
                <a:latin typeface="Arial" panose="020B0604020202020204" pitchFamily="34" charset="0"/>
                <a:ea typeface="+mn-ea"/>
                <a:cs typeface="Arial" panose="020B0604020202020204" pitchFamily="34" charset="0"/>
              </a:rPr>
              <a:t>Can I be a contractor?</a:t>
            </a:r>
            <a:endParaRPr lang="en-US" sz="4000" dirty="0">
              <a:effectLst/>
              <a:latin typeface="Arial" panose="020B0604020202020204" pitchFamily="34"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1174534945"/>
      </p:ext>
    </p:extLst>
  </p:cSld>
  <p:clrMapOvr>
    <a:masterClrMapping/>
  </p:clrMapOvr>
</p:sld>
</file>

<file path=ppt/theme/theme1.xml><?xml version="1.0" encoding="utf-8"?>
<a:theme xmlns:a="http://schemas.openxmlformats.org/drawingml/2006/main" name="YSBM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Metadata/LabelInfo.xml><?xml version="1.0" encoding="utf-8"?>
<clbl:labelList xmlns:clbl="http://schemas.microsoft.com/office/2020/mipLabelMetadata">
  <clbl:label id="{f9aa5788-eb33-4a49-8ad0-76101910cac3}" enabled="0" method="" siteId="{f9aa5788-eb33-4a49-8ad0-76101910cac3}" removed="1"/>
</clbl:labelList>
</file>

<file path=docProps/app.xml><?xml version="1.0" encoding="utf-8"?>
<Properties xmlns="http://schemas.openxmlformats.org/officeDocument/2006/extended-properties" xmlns:vt="http://schemas.openxmlformats.org/officeDocument/2006/docPropsVTypes">
  <Template/>
  <TotalTime>8661</TotalTime>
  <Words>142</Words>
  <Application>Microsoft Office PowerPoint</Application>
  <PresentationFormat>On-screen Show (4:3)</PresentationFormat>
  <Paragraphs>14</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Helvetica</vt:lpstr>
      <vt:lpstr>Wingdings</vt:lpstr>
      <vt:lpstr>YSBM_Template</vt:lpstr>
      <vt:lpstr>Can I be a contractor?</vt:lpstr>
      <vt:lpstr>PowerPoint Presentation</vt:lpstr>
      <vt:lpstr>PowerPoint Presentation</vt:lpstr>
    </vt:vector>
  </TitlesOfParts>
  <Company>USPS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Credit Cards are for Business Use ONly</dc:title>
  <dc:creator>Creative Group</dc:creator>
  <cp:lastModifiedBy>Walters, Trina L - Washington, DC</cp:lastModifiedBy>
  <cp:revision>56</cp:revision>
  <cp:lastPrinted>2015-09-04T02:20:42Z</cp:lastPrinted>
  <dcterms:created xsi:type="dcterms:W3CDTF">2014-08-01T15:55:50Z</dcterms:created>
  <dcterms:modified xsi:type="dcterms:W3CDTF">2025-08-26T19:27:14Z</dcterms:modified>
</cp:coreProperties>
</file>