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429" r:id="rId2"/>
    <p:sldId id="4430" r:id="rId3"/>
    <p:sldId id="443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3" autoAdjust="0"/>
    <p:restoredTop sz="94660"/>
  </p:normalViewPr>
  <p:slideViewPr>
    <p:cSldViewPr snapToGrid="0">
      <p:cViewPr varScale="1">
        <p:scale>
          <a:sx n="54" d="100"/>
          <a:sy n="54" d="100"/>
        </p:scale>
        <p:origin x="11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2195454" y="4420395"/>
            <a:ext cx="9173253"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64180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713974" y="1357029"/>
            <a:ext cx="9893804"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501235" y="2500029"/>
            <a:ext cx="9893804"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624494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4/16/2025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1314459430"/>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8" y="4733795"/>
            <a:ext cx="12058650" cy="1560786"/>
          </a:xfrm>
        </p:spPr>
        <p:txBody>
          <a:bodyPr>
            <a:noAutofit/>
          </a:bodyPr>
          <a:lstStyle/>
          <a:p>
            <a:pPr algn="ctr"/>
            <a:r>
              <a:rPr lang="en-US" sz="4400" dirty="0">
                <a:solidFill>
                  <a:srgbClr val="003296"/>
                </a:solidFill>
                <a:latin typeface="Arial" panose="020B0604020202020204" pitchFamily="34" charset="0"/>
                <a:ea typeface="+mn-ea"/>
                <a:cs typeface="Arial" panose="020B0604020202020204" pitchFamily="34" charset="0"/>
              </a:rPr>
              <a:t>Protect Personally Identifiable Information (PII)</a:t>
            </a:r>
            <a:br>
              <a:rPr lang="en-US" sz="4400" dirty="0">
                <a:latin typeface="Arial" panose="020B0604020202020204" pitchFamily="34" charset="0"/>
                <a:ea typeface="Arial" panose="020B0604020202020204" pitchFamily="34" charset="0"/>
                <a:cs typeface="Times New Roman" panose="02020603050405020304" pitchFamily="18" charset="0"/>
              </a:rPr>
            </a:br>
            <a:br>
              <a:rPr lang="en-US" sz="4400" dirty="0">
                <a:solidFill>
                  <a:srgbClr val="003296"/>
                </a:solidFill>
                <a:latin typeface="Arial"/>
                <a:ea typeface="+mn-ea"/>
              </a:rPr>
            </a:br>
            <a:br>
              <a:rPr lang="en-US" dirty="0">
                <a:solidFill>
                  <a:srgbClr val="003296"/>
                </a:solidFill>
                <a:latin typeface="Arial"/>
                <a:ea typeface="+mn-ea"/>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46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4109" y="1114307"/>
            <a:ext cx="10280372" cy="4530943"/>
          </a:xfrm>
        </p:spPr>
        <p:txBody>
          <a:bodyPr>
            <a:normAutofit fontScale="25000" lnSpcReduction="20000"/>
          </a:bodyPr>
          <a:lstStyle/>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r>
              <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rPr>
              <a:t>If a proposed initiative newly collects, stores, uses, or discloses any PII or changes how the Postal Service does so, your team should contact the Privacy and Records Management Office early in the process to ensure compliance with the Privacy Act.  </a:t>
            </a:r>
          </a:p>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r>
              <a:rPr lang="en-US" sz="9600" kern="100" dirty="0">
                <a:solidFill>
                  <a:srgbClr val="003296"/>
                </a:solidFill>
                <a:latin typeface="Arial" panose="020B0604020202020204" pitchFamily="34" charset="0"/>
                <a:ea typeface="Arial" panose="020B0604020202020204" pitchFamily="34" charset="0"/>
                <a:cs typeface="Arial" panose="020B0604020202020204" pitchFamily="34" charset="0"/>
              </a:rPr>
              <a:t>The Privacy and Records Management Office may determine that the Postal Service will have to provide notice to the public.  This process takes four to six months.</a:t>
            </a:r>
          </a:p>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Arial" panose="020B0604020202020204" pitchFamily="34" charset="0"/>
            </a:endParaRPr>
          </a:p>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Arial" panose="020B0604020202020204" pitchFamily="34" charset="0"/>
            </a:endParaRPr>
          </a:p>
          <a:p>
            <a:pPr marL="0" indent="0">
              <a:spcBef>
                <a:spcPts val="0"/>
              </a:spcBef>
              <a:spcAft>
                <a:spcPts val="0"/>
              </a:spcAft>
              <a:buNone/>
            </a:pPr>
            <a:r>
              <a:rPr lang="en-US" sz="9600" kern="100" dirty="0">
                <a:solidFill>
                  <a:srgbClr val="003296"/>
                </a:solidFill>
                <a:latin typeface="Arial" panose="020B0604020202020204" pitchFamily="34" charset="0"/>
                <a:ea typeface="Arial" panose="020B0604020202020204" pitchFamily="34" charset="0"/>
                <a:cs typeface="Arial" panose="020B0604020202020204" pitchFamily="34" charset="0"/>
              </a:rPr>
              <a:t>Even then, you may </a:t>
            </a:r>
            <a:r>
              <a:rPr lang="en-US" sz="9600" i="1" kern="100" dirty="0">
                <a:solidFill>
                  <a:srgbClr val="003296"/>
                </a:solidFill>
                <a:latin typeface="Arial" panose="020B0604020202020204" pitchFamily="34" charset="0"/>
                <a:ea typeface="Arial" panose="020B0604020202020204" pitchFamily="34" charset="0"/>
                <a:cs typeface="Arial" panose="020B0604020202020204" pitchFamily="34" charset="0"/>
              </a:rPr>
              <a:t>only </a:t>
            </a:r>
            <a:r>
              <a:rPr lang="en-US" sz="9600" kern="100" dirty="0">
                <a:solidFill>
                  <a:srgbClr val="003296"/>
                </a:solidFill>
                <a:latin typeface="Arial" panose="020B0604020202020204" pitchFamily="34" charset="0"/>
                <a:ea typeface="Arial" panose="020B0604020202020204" pitchFamily="34" charset="0"/>
                <a:cs typeface="Arial" panose="020B0604020202020204" pitchFamily="34" charset="0"/>
              </a:rPr>
              <a:t>share someone’s PII with other employees who “need to know” the information to perform their job, or with persons outside the Postal Service who are authorized to receive the information.</a:t>
            </a:r>
            <a:endPar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96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1524000" y="310131"/>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D5089"/>
              </a:solidFill>
              <a:effectLst/>
              <a:uLnTx/>
              <a:uFillTx/>
              <a:latin typeface="Arial" panose="020B0604020202020204" pitchFamily="34" charset="0"/>
              <a:ea typeface="+mj-ea"/>
              <a:cs typeface="Arial" panose="020B0604020202020204" pitchFamily="34" charset="0"/>
            </a:endParaRPr>
          </a:p>
        </p:txBody>
      </p:sp>
      <p:sp>
        <p:nvSpPr>
          <p:cNvPr id="4" name="TextBox 3">
            <a:extLst>
              <a:ext uri="{FF2B5EF4-FFF2-40B4-BE49-F238E27FC236}">
                <a16:creationId xmlns:a16="http://schemas.microsoft.com/office/drawing/2014/main" id="{939A118D-80FF-4A92-A7AC-CFE1C9F93728}"/>
              </a:ext>
            </a:extLst>
          </p:cNvPr>
          <p:cNvSpPr txBox="1"/>
          <p:nvPr/>
        </p:nvSpPr>
        <p:spPr>
          <a:xfrm>
            <a:off x="638300" y="156547"/>
            <a:ext cx="10915399" cy="70788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3296"/>
                </a:solidFill>
                <a:effectLst/>
                <a:uLnTx/>
                <a:uFillTx/>
                <a:latin typeface="Arial" panose="020B0604020202020204" pitchFamily="34" charset="0"/>
                <a:ea typeface="+mn-ea"/>
                <a:cs typeface="Arial" panose="020B0604020202020204" pitchFamily="34" charset="0"/>
              </a:rPr>
              <a:t>Protect PII</a:t>
            </a:r>
          </a:p>
        </p:txBody>
      </p:sp>
    </p:spTree>
    <p:extLst>
      <p:ext uri="{BB962C8B-B14F-4D97-AF65-F5344CB8AC3E}">
        <p14:creationId xmlns:p14="http://schemas.microsoft.com/office/powerpoint/2010/main" val="134013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0296" y="1486126"/>
            <a:ext cx="11185450" cy="3885748"/>
          </a:xfrm>
        </p:spPr>
        <p:txBody>
          <a:bodyPr>
            <a:noAutofit/>
          </a:bodyPr>
          <a:lstStyle/>
          <a:p>
            <a:pPr marL="0" indent="0">
              <a:spcBef>
                <a:spcPts val="0"/>
              </a:spcBef>
              <a:spcAft>
                <a:spcPts val="0"/>
              </a:spcAft>
              <a:buNone/>
            </a:pPr>
            <a:r>
              <a:rPr lang="en-US" sz="2400" dirty="0">
                <a:solidFill>
                  <a:srgbClr val="003296"/>
                </a:solidFill>
                <a:latin typeface="Arial" panose="020B0604020202020204" pitchFamily="34" charset="0"/>
                <a:cs typeface="Arial" panose="020B0604020202020204" pitchFamily="34" charset="0"/>
              </a:rPr>
              <a:t>By taking steps to protect PII, you can help the Postal Service comply with the law, maintain public trust, and prevent potential litigation against the Postal Service.</a:t>
            </a:r>
          </a:p>
          <a:p>
            <a:pPr marL="0" indent="0">
              <a:spcBef>
                <a:spcPts val="0"/>
              </a:spcBef>
              <a:spcAft>
                <a:spcPts val="0"/>
              </a:spcAft>
              <a:buNone/>
            </a:pPr>
            <a:endParaRPr lang="en-US" sz="2400" dirty="0">
              <a:solidFill>
                <a:srgbClr val="003296"/>
              </a:solidFill>
              <a:latin typeface="Arial" panose="020B0604020202020204" pitchFamily="34" charset="0"/>
              <a:cs typeface="Arial" panose="020B0604020202020204" pitchFamily="34" charset="0"/>
            </a:endParaRPr>
          </a:p>
          <a:p>
            <a:pPr marL="0" indent="0">
              <a:spcBef>
                <a:spcPts val="0"/>
              </a:spcBef>
              <a:spcAft>
                <a:spcPts val="0"/>
              </a:spcAft>
              <a:buNone/>
            </a:pPr>
            <a:r>
              <a:rPr lang="en-US" sz="2400" dirty="0">
                <a:solidFill>
                  <a:srgbClr val="003296"/>
                </a:solidFill>
                <a:latin typeface="Arial" panose="020B0604020202020204" pitchFamily="34" charset="0"/>
                <a:cs typeface="Arial" panose="020B0604020202020204" pitchFamily="34" charset="0"/>
              </a:rPr>
              <a:t>And that's smart business. </a:t>
            </a:r>
          </a:p>
          <a:p>
            <a:pPr marL="0" indent="0">
              <a:spcBef>
                <a:spcPts val="0"/>
              </a:spcBef>
              <a:spcAft>
                <a:spcPts val="0"/>
              </a:spcAft>
              <a:buNone/>
            </a:pPr>
            <a:endParaRPr lang="en-US" sz="2400" dirty="0">
              <a:solidFill>
                <a:srgbClr val="003296"/>
              </a:solidFill>
              <a:latin typeface="Arial" panose="020B0604020202020204" pitchFamily="34" charset="0"/>
              <a:cs typeface="Arial" panose="020B0604020202020204" pitchFamily="34" charset="0"/>
            </a:endParaRPr>
          </a:p>
          <a:p>
            <a:pPr marL="0" indent="0">
              <a:spcBef>
                <a:spcPts val="0"/>
              </a:spcBef>
              <a:spcAft>
                <a:spcPts val="0"/>
              </a:spcAft>
              <a:buNone/>
            </a:pPr>
            <a:r>
              <a:rPr lang="en-US" sz="2400" i="1" dirty="0">
                <a:solidFill>
                  <a:srgbClr val="003296"/>
                </a:solidFill>
                <a:latin typeface="Arial" panose="020B0604020202020204" pitchFamily="34" charset="0"/>
                <a:cs typeface="Arial" panose="020B0604020202020204" pitchFamily="34" charset="0"/>
              </a:rPr>
              <a:t>Contact the Privacy and Records Management Office (privacy@usps.gov) with any questions.  </a:t>
            </a:r>
            <a:endParaRPr lang="en-US" sz="2400" i="1" dirty="0">
              <a:solidFill>
                <a:srgbClr val="003296"/>
              </a:solidFill>
              <a:latin typeface="Arial" panose="020B0604020202020204" pitchFamily="34" charset="0"/>
              <a:ea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buNone/>
            </a:pPr>
            <a:r>
              <a:rPr lang="en-US" sz="2400" dirty="0">
                <a:solidFill>
                  <a:srgbClr val="1D49A2"/>
                </a:solidFill>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1322519" y="166176"/>
            <a:ext cx="9793220" cy="1560786"/>
          </a:xfrm>
          <a:prstGeom prst="rect">
            <a:avLst/>
          </a:prstGeom>
        </p:spPr>
        <p:txBody>
          <a:bodyPr vert="horz" lIns="91440" tIns="45720" rIns="91440" bIns="45720" rtlCol="0" anchor="t">
            <a:noAutofit/>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003296"/>
                </a:solidFill>
                <a:effectLst/>
                <a:uLnTx/>
                <a:uFillTx/>
                <a:latin typeface="Arial" panose="020B0604020202020204" pitchFamily="34" charset="0"/>
                <a:ea typeface="+mj-ea"/>
                <a:cs typeface="Arial" panose="020B0604020202020204" pitchFamily="34" charset="0"/>
              </a:rPr>
              <a:t>Protect PII</a:t>
            </a:r>
          </a:p>
        </p:txBody>
      </p:sp>
    </p:spTree>
    <p:extLst>
      <p:ext uri="{BB962C8B-B14F-4D97-AF65-F5344CB8AC3E}">
        <p14:creationId xmlns:p14="http://schemas.microsoft.com/office/powerpoint/2010/main" val="616472169"/>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184</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Protect Personally Identifiable Information (PII)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Sorrell, Paris R - Washington, DC</dc:creator>
  <cp:lastModifiedBy>Hibbert-Kapler, Colleen - Washington, DC</cp:lastModifiedBy>
  <cp:revision>2</cp:revision>
  <dcterms:created xsi:type="dcterms:W3CDTF">2025-04-07T13:12:43Z</dcterms:created>
  <dcterms:modified xsi:type="dcterms:W3CDTF">2025-04-16T15:19:51Z</dcterms:modified>
</cp:coreProperties>
</file>