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4" r:id="rId2"/>
    <p:sldId id="265" r:id="rId3"/>
    <p:sldId id="266" r:id="rId4"/>
    <p:sldId id="26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3" autoAdjust="0"/>
    <p:restoredTop sz="94660"/>
  </p:normalViewPr>
  <p:slideViewPr>
    <p:cSldViewPr snapToGrid="0">
      <p:cViewPr varScale="1">
        <p:scale>
          <a:sx n="54" d="100"/>
          <a:sy n="54" d="100"/>
        </p:scale>
        <p:origin x="110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YSCM_image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95454" y="4420395"/>
            <a:ext cx="9173253" cy="1470025"/>
          </a:xfrm>
        </p:spPr>
        <p:txBody>
          <a:bodyPr anchor="t">
            <a:normAutofit/>
          </a:bodyPr>
          <a:lstStyle>
            <a:lvl1pPr algn="l">
              <a:defRPr sz="4000">
                <a:solidFill>
                  <a:srgbClr val="0D5089"/>
                </a:solidFill>
                <a:latin typeface="Helvetica"/>
                <a:cs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81972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YSCM_image2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13974" y="1357029"/>
            <a:ext cx="9893804" cy="1143000"/>
          </a:xfrm>
        </p:spPr>
        <p:txBody>
          <a:bodyPr anchor="t"/>
          <a:lstStyle>
            <a:lvl1pPr algn="l">
              <a:defRPr>
                <a:solidFill>
                  <a:srgbClr val="0D5089"/>
                </a:solidFill>
                <a:latin typeface="Helvetica"/>
                <a:cs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01235" y="2500029"/>
            <a:ext cx="9893804" cy="3313756"/>
          </a:xfrm>
        </p:spPr>
        <p:txBody>
          <a:bodyPr/>
          <a:lstStyle>
            <a:lvl1pPr>
              <a:spcBef>
                <a:spcPts val="600"/>
              </a:spcBef>
              <a:spcAft>
                <a:spcPts val="600"/>
              </a:spcAft>
              <a:defRPr>
                <a:solidFill>
                  <a:srgbClr val="0D5089"/>
                </a:solidFill>
                <a:latin typeface="Helvetica"/>
                <a:cs typeface="Helvetica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Font typeface="Arial"/>
              <a:buChar char="•"/>
              <a:defRPr>
                <a:solidFill>
                  <a:srgbClr val="0D5089"/>
                </a:solidFill>
                <a:latin typeface="Helvetica"/>
                <a:cs typeface="Helvetica"/>
              </a:defRPr>
            </a:lvl2pPr>
            <a:lvl3pPr>
              <a:spcBef>
                <a:spcPts val="600"/>
              </a:spcBef>
              <a:spcAft>
                <a:spcPts val="600"/>
              </a:spcAft>
              <a:defRPr>
                <a:solidFill>
                  <a:srgbClr val="0D5089"/>
                </a:solidFill>
                <a:latin typeface="Helvetica"/>
                <a:cs typeface="Helvetica"/>
              </a:defRPr>
            </a:lvl3pPr>
            <a:lvl4pPr>
              <a:defRPr>
                <a:solidFill>
                  <a:srgbClr val="0D5089"/>
                </a:solidFill>
                <a:latin typeface="Helvetica"/>
                <a:cs typeface="Helvetica"/>
              </a:defRPr>
            </a:lvl4pPr>
            <a:lvl5pPr>
              <a:defRPr>
                <a:solidFill>
                  <a:srgbClr val="0D5089"/>
                </a:solidFill>
                <a:latin typeface="Helvetica"/>
                <a:cs typeface="Helvetic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19853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C727B9-E0E5-C64D-B9EB-E1E6ED80DA53}" type="datetimeFigureOut">
              <a:rPr lang="en-US" smtClean="0"/>
              <a:t>4/16/2025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5605BD-D60B-8143-B545-81922F08A4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9317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FF2C1E-7CCE-BAB3-E946-F8F562299C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9373" y="4693023"/>
            <a:ext cx="9173253" cy="1036032"/>
          </a:xfrm>
        </p:spPr>
        <p:txBody>
          <a:bodyPr>
            <a:normAutofit/>
          </a:bodyPr>
          <a:lstStyle/>
          <a:p>
            <a:pPr algn="ctr"/>
            <a:r>
              <a:rPr lang="en-US" sz="4400" dirty="0">
                <a:solidFill>
                  <a:srgbClr val="0032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Appearance of Impartiality</a:t>
            </a:r>
          </a:p>
        </p:txBody>
      </p:sp>
    </p:spTree>
    <p:extLst>
      <p:ext uri="{BB962C8B-B14F-4D97-AF65-F5344CB8AC3E}">
        <p14:creationId xmlns:p14="http://schemas.microsoft.com/office/powerpoint/2010/main" val="23291095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2C1CF6-E5E1-7F5B-D20B-58512FD360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01235" y="472715"/>
            <a:ext cx="9893804" cy="1143000"/>
          </a:xfrm>
        </p:spPr>
        <p:txBody>
          <a:bodyPr>
            <a:normAutofit/>
          </a:bodyPr>
          <a:lstStyle/>
          <a:p>
            <a:pPr algn="ctr"/>
            <a:r>
              <a:rPr lang="en-US" sz="4000" dirty="0">
                <a:solidFill>
                  <a:srgbClr val="0032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Appearance of Impartiality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550E29-A5CC-D847-F429-DC66679051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01235" y="1615715"/>
            <a:ext cx="9893804" cy="3313756"/>
          </a:xfrm>
        </p:spPr>
        <p:txBody>
          <a:bodyPr>
            <a:normAutofit lnSpcReduction="10000"/>
          </a:bodyPr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solidFill>
                  <a:srgbClr val="0032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Appearances matter.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>
              <a:solidFill>
                <a:srgbClr val="00329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solidFill>
                  <a:srgbClr val="0032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Would a reasonable person question your impartiality? 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>
              <a:solidFill>
                <a:srgbClr val="00329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solidFill>
                  <a:srgbClr val="0032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 you have a covered relationship </a:t>
            </a:r>
            <a:r>
              <a:rPr lang="en-US" sz="2400">
                <a:solidFill>
                  <a:srgbClr val="0032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(one that </a:t>
            </a:r>
            <a:r>
              <a:rPr lang="en-US" sz="2400" dirty="0">
                <a:solidFill>
                  <a:srgbClr val="0032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could create a conflict of interest or the appearance of bias) with the owner or representative of a company that is doing business with the Postal Service or seeking to do business with the Postal Service, take no further action and seek advice from the Ethics Office. </a:t>
            </a:r>
          </a:p>
        </p:txBody>
      </p:sp>
    </p:spTree>
    <p:extLst>
      <p:ext uri="{BB962C8B-B14F-4D97-AF65-F5344CB8AC3E}">
        <p14:creationId xmlns:p14="http://schemas.microsoft.com/office/powerpoint/2010/main" val="20908504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07255F-087F-6DB5-8738-8FB25BB152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01235" y="472715"/>
            <a:ext cx="9893804" cy="871991"/>
          </a:xfrm>
        </p:spPr>
        <p:txBody>
          <a:bodyPr>
            <a:normAutofit/>
          </a:bodyPr>
          <a:lstStyle/>
          <a:p>
            <a:pPr algn="ctr"/>
            <a:r>
              <a:rPr lang="en-US" sz="4000" dirty="0">
                <a:solidFill>
                  <a:srgbClr val="0032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Appearance of Impartiality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0358AC-F36D-72B6-4E0A-1DCE425288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01235" y="1506071"/>
            <a:ext cx="9893804" cy="4307714"/>
          </a:xfrm>
        </p:spPr>
        <p:txBody>
          <a:bodyPr>
            <a:normAutofit fontScale="400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000" dirty="0">
                <a:solidFill>
                  <a:srgbClr val="0032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 have a covered relationship with the following individuals: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6000" dirty="0">
              <a:solidFill>
                <a:srgbClr val="00329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4572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6000" dirty="0">
                <a:solidFill>
                  <a:srgbClr val="0032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person with whom you have or seek a business relationship</a:t>
            </a:r>
          </a:p>
          <a:p>
            <a:pPr marL="457200" indent="4572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6000" dirty="0">
                <a:solidFill>
                  <a:srgbClr val="0032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household member</a:t>
            </a:r>
          </a:p>
          <a:p>
            <a:pPr marL="457200" indent="4572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6000" dirty="0">
                <a:solidFill>
                  <a:srgbClr val="0032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relative</a:t>
            </a:r>
          </a:p>
          <a:p>
            <a:pPr marL="457200" indent="4572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6000" dirty="0">
                <a:solidFill>
                  <a:srgbClr val="0032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your former private sector employer within the last year</a:t>
            </a:r>
          </a:p>
          <a:p>
            <a:pPr marL="457200" indent="4572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6000" dirty="0">
                <a:solidFill>
                  <a:srgbClr val="0032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 organization other than a political party in which you </a:t>
            </a:r>
          </a:p>
          <a:p>
            <a:pPr marL="45720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000" dirty="0">
                <a:solidFill>
                  <a:srgbClr val="0032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are an active participant </a:t>
            </a:r>
          </a:p>
          <a:p>
            <a:pPr marL="457200" indent="4572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6000" dirty="0">
                <a:solidFill>
                  <a:srgbClr val="0032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current or future employer of your spouse, parent, or child </a:t>
            </a:r>
          </a:p>
          <a:p>
            <a:pPr marL="45720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000" dirty="0">
                <a:solidFill>
                  <a:srgbClr val="0032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(this now includes minor children and adult children)</a:t>
            </a:r>
          </a:p>
        </p:txBody>
      </p:sp>
    </p:spTree>
    <p:extLst>
      <p:ext uri="{BB962C8B-B14F-4D97-AF65-F5344CB8AC3E}">
        <p14:creationId xmlns:p14="http://schemas.microsoft.com/office/powerpoint/2010/main" val="37615798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EAF9CA-D54A-6BBE-6B80-540561036F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01235" y="294711"/>
            <a:ext cx="9893804" cy="888630"/>
          </a:xfrm>
        </p:spPr>
        <p:txBody>
          <a:bodyPr>
            <a:normAutofit/>
          </a:bodyPr>
          <a:lstStyle/>
          <a:p>
            <a:pPr algn="ctr"/>
            <a:r>
              <a:rPr lang="en-US" sz="4000" dirty="0">
                <a:solidFill>
                  <a:srgbClr val="0032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Appearance of Impartiality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029E2F-1AB0-81F6-C42D-8C756B966D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01235" y="1437711"/>
            <a:ext cx="9893804" cy="3313756"/>
          </a:xfrm>
        </p:spPr>
        <p:txBody>
          <a:bodyPr>
            <a:normAutofit fontScale="250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600" dirty="0">
                <a:solidFill>
                  <a:srgbClr val="0032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 there is an appearance problem, seek prior authorization from the Ethics Office before taking any action.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9600" dirty="0">
              <a:solidFill>
                <a:srgbClr val="00329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600" dirty="0">
                <a:solidFill>
                  <a:srgbClr val="0032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Seeking proper guidance helps us maintain the </a:t>
            </a:r>
            <a:r>
              <a:rPr lang="en-US" sz="9600">
                <a:solidFill>
                  <a:srgbClr val="0032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appearance of impartiality</a:t>
            </a:r>
            <a:r>
              <a:rPr lang="en-US" sz="9600" dirty="0">
                <a:solidFill>
                  <a:srgbClr val="0032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which keeps the Postal Service’s trustworthy reputation intact.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9600" dirty="0">
              <a:solidFill>
                <a:srgbClr val="00329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600" dirty="0">
                <a:solidFill>
                  <a:srgbClr val="0032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that’s smart business.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9600" dirty="0">
              <a:solidFill>
                <a:srgbClr val="00329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600" i="1" dirty="0">
                <a:solidFill>
                  <a:srgbClr val="0032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Contact the Ethics Office (ethics.help@usps.gov) for guidance.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6151138"/>
      </p:ext>
    </p:extLst>
  </p:cSld>
  <p:clrMapOvr>
    <a:masterClrMapping/>
  </p:clrMapOvr>
</p:sld>
</file>

<file path=ppt/theme/theme1.xml><?xml version="1.0" encoding="utf-8"?>
<a:theme xmlns:a="http://schemas.openxmlformats.org/drawingml/2006/main" name="YSBM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216</Words>
  <Application>Microsoft Office PowerPoint</Application>
  <PresentationFormat>Widescreen</PresentationFormat>
  <Paragraphs>26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Helvetica</vt:lpstr>
      <vt:lpstr>Wingdings</vt:lpstr>
      <vt:lpstr>YSBM_Template</vt:lpstr>
      <vt:lpstr>Appearance of Impartiality</vt:lpstr>
      <vt:lpstr>Appearance of Impartiality</vt:lpstr>
      <vt:lpstr>Appearance of Impartiality</vt:lpstr>
      <vt:lpstr>Appearance of Impartiality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Sorrell, Paris R - Washington, DC</dc:creator>
  <cp:lastModifiedBy>Hibbert-Kapler, Colleen - Washington, DC</cp:lastModifiedBy>
  <cp:revision>4</cp:revision>
  <dcterms:created xsi:type="dcterms:W3CDTF">2025-04-07T12:59:08Z</dcterms:created>
  <dcterms:modified xsi:type="dcterms:W3CDTF">2025-04-16T15:07:04Z</dcterms:modified>
</cp:coreProperties>
</file>