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Lst>
  <p:sldSz cx="12188825"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296"/>
    <a:srgbClr val="004175"/>
    <a:srgbClr val="004C88"/>
    <a:srgbClr val="1D49A2"/>
    <a:srgbClr val="F49406"/>
    <a:srgbClr val="FFC000"/>
    <a:srgbClr val="72A52D"/>
    <a:srgbClr val="0D50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4" d="100"/>
          <a:sy n="104" d="100"/>
        </p:scale>
        <p:origin x="834" y="114"/>
      </p:cViewPr>
      <p:guideLst>
        <p:guide orient="horz" pos="2160"/>
        <p:guide pos="383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YSCM_im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8825" cy="6858000"/>
          </a:xfrm>
          <a:prstGeom prst="rect">
            <a:avLst/>
          </a:prstGeom>
        </p:spPr>
      </p:pic>
      <p:sp>
        <p:nvSpPr>
          <p:cNvPr id="2" name="Title 1"/>
          <p:cNvSpPr>
            <a:spLocks noGrp="1"/>
          </p:cNvSpPr>
          <p:nvPr>
            <p:ph type="ctrTitle"/>
          </p:nvPr>
        </p:nvSpPr>
        <p:spPr>
          <a:xfrm>
            <a:off x="2194882" y="4420395"/>
            <a:ext cx="9170864"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YSCM_imag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8825" cy="6858000"/>
          </a:xfrm>
          <a:prstGeom prst="rect">
            <a:avLst/>
          </a:prstGeom>
        </p:spPr>
      </p:pic>
      <p:sp>
        <p:nvSpPr>
          <p:cNvPr id="2" name="Title 1"/>
          <p:cNvSpPr>
            <a:spLocks noGrp="1"/>
          </p:cNvSpPr>
          <p:nvPr>
            <p:ph type="title"/>
          </p:nvPr>
        </p:nvSpPr>
        <p:spPr>
          <a:xfrm>
            <a:off x="1713528" y="1357029"/>
            <a:ext cx="9891227"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500845" y="2500029"/>
            <a:ext cx="9891227"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441" y="1600201"/>
            <a:ext cx="10969943"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9/9/2024</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2412" y="4733795"/>
            <a:ext cx="9144000" cy="1560786"/>
          </a:xfrm>
        </p:spPr>
        <p:txBody>
          <a:bodyPr>
            <a:normAutofit fontScale="90000"/>
          </a:bodyPr>
          <a:lstStyle/>
          <a:p>
            <a:pPr algn="ctr"/>
            <a:r>
              <a:rPr lang="en-US" sz="4900" dirty="0">
                <a:solidFill>
                  <a:srgbClr val="003296"/>
                </a:solidFill>
                <a:latin typeface="Arial" panose="020B0604020202020204" pitchFamily="34" charset="0"/>
                <a:ea typeface="+mn-ea"/>
                <a:cs typeface="Arial" panose="020B0604020202020204" pitchFamily="34" charset="0"/>
              </a:rPr>
              <a:t>Collecting personal information? </a:t>
            </a:r>
            <a:br>
              <a:rPr lang="en-US" sz="4900" dirty="0">
                <a:solidFill>
                  <a:srgbClr val="003296"/>
                </a:solidFill>
                <a:latin typeface="Arial" panose="020B0604020202020204" pitchFamily="34" charset="0"/>
                <a:ea typeface="+mn-ea"/>
                <a:cs typeface="Arial" panose="020B0604020202020204" pitchFamily="34" charset="0"/>
              </a:rPr>
            </a:br>
            <a:r>
              <a:rPr lang="en-US" sz="4900" dirty="0">
                <a:solidFill>
                  <a:srgbClr val="003296"/>
                </a:solidFill>
                <a:latin typeface="Arial" panose="020B0604020202020204" pitchFamily="34" charset="0"/>
                <a:ea typeface="+mn-ea"/>
                <a:cs typeface="Arial" panose="020B0604020202020204" pitchFamily="34" charset="0"/>
              </a:rPr>
              <a:t>Give the proper notice!</a:t>
            </a:r>
            <a:br>
              <a:rPr lang="en-US" dirty="0">
                <a:solidFill>
                  <a:srgbClr val="003296"/>
                </a:solidFill>
                <a:effectLst/>
                <a:latin typeface="Arial" panose="020B0604020202020204" pitchFamily="34" charset="0"/>
                <a:ea typeface="Arial" panose="020B0604020202020204" pitchFamily="34" charset="0"/>
                <a:cs typeface="Times New Roman" panose="02020603050405020304" pitchFamily="18" charset="0"/>
              </a:rPr>
            </a:br>
            <a:br>
              <a:rPr lang="en-US" dirty="0">
                <a:effectLst/>
                <a:latin typeface="Arial" panose="020B0604020202020204" pitchFamily="34" charset="0"/>
                <a:ea typeface="Arial" panose="020B0604020202020204" pitchFamily="34" charset="0"/>
                <a:cs typeface="Times New Roman" panose="02020603050405020304" pitchFamily="18" charset="0"/>
              </a:rPr>
            </a:br>
            <a:br>
              <a:rPr lang="en-US" sz="3600" dirty="0">
                <a:solidFill>
                  <a:srgbClr val="003296"/>
                </a:solidFill>
                <a:latin typeface="Arial"/>
                <a:ea typeface="+mn-ea"/>
              </a:rPr>
            </a:br>
            <a:br>
              <a:rPr lang="en-US" sz="4400" dirty="0">
                <a:solidFill>
                  <a:srgbClr val="003296"/>
                </a:solidFill>
                <a:latin typeface="Arial"/>
                <a:ea typeface="+mn-ea"/>
              </a:rPr>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2521" y="2016926"/>
            <a:ext cx="8783781" cy="4530943"/>
          </a:xfrm>
        </p:spPr>
        <p:txBody>
          <a:bodyPr>
            <a:normAutofit fontScale="25000" lnSpcReduction="20000"/>
          </a:bodyPr>
          <a:lstStyle/>
          <a:p>
            <a:pPr marL="0" indent="0">
              <a:spcBef>
                <a:spcPts val="0"/>
              </a:spcBef>
              <a:spcAft>
                <a:spcPts val="0"/>
              </a:spcAft>
              <a:buNone/>
            </a:pPr>
            <a:r>
              <a:rPr lang="en-US" sz="8800" kern="100" dirty="0">
                <a:solidFill>
                  <a:srgbClr val="003296"/>
                </a:solidFill>
                <a:latin typeface="Arial" panose="020B0604020202020204" pitchFamily="34" charset="0"/>
                <a:ea typeface="Arial" panose="020B0604020202020204" pitchFamily="34" charset="0"/>
                <a:cs typeface="Times New Roman" panose="02020603050405020304" pitchFamily="18" charset="0"/>
              </a:rPr>
              <a:t>If a business initiative might collect, maintain, or use any personally identifiable information, your team should contact the Privacy and Records Management Office early in the process to see if the Privacy Act might apply.</a:t>
            </a:r>
          </a:p>
          <a:p>
            <a:pPr>
              <a:spcBef>
                <a:spcPts val="0"/>
              </a:spcBef>
              <a:spcAft>
                <a:spcPts val="0"/>
              </a:spcAft>
              <a:buFont typeface="Arial" panose="020B0604020202020204" pitchFamily="34" charset="0"/>
              <a:buChar char="•"/>
            </a:pPr>
            <a:endParaRPr lang="en-US" sz="8800" kern="100" dirty="0">
              <a:solidFill>
                <a:srgbClr val="003296"/>
              </a:solidFill>
              <a:latin typeface="Arial" panose="020B0604020202020204" pitchFamily="34" charset="0"/>
              <a:ea typeface="Arial" panose="020B0604020202020204" pitchFamily="34" charset="0"/>
              <a:cs typeface="Times New Roman" panose="02020603050405020304" pitchFamily="18" charset="0"/>
            </a:endParaRPr>
          </a:p>
          <a:p>
            <a:pPr marL="0" indent="0">
              <a:spcBef>
                <a:spcPts val="0"/>
              </a:spcBef>
              <a:spcAft>
                <a:spcPts val="0"/>
              </a:spcAft>
              <a:buNone/>
            </a:pPr>
            <a:r>
              <a:rPr lang="en-US" sz="8800" kern="100" dirty="0">
                <a:solidFill>
                  <a:srgbClr val="003296"/>
                </a:solidFill>
                <a:latin typeface="Arial" panose="020B0604020202020204" pitchFamily="34" charset="0"/>
                <a:ea typeface="Arial" panose="020B0604020202020204" pitchFamily="34" charset="0"/>
                <a:cs typeface="Times New Roman" panose="02020603050405020304" pitchFamily="18" charset="0"/>
              </a:rPr>
              <a:t>When we collect personal information from an individual, a Privacy Act Statement must be provided or displayed at the point of collection. </a:t>
            </a:r>
          </a:p>
          <a:p>
            <a:pPr marL="0" indent="0">
              <a:spcBef>
                <a:spcPts val="0"/>
              </a:spcBef>
              <a:spcAft>
                <a:spcPts val="0"/>
              </a:spcAft>
              <a:buNone/>
            </a:pPr>
            <a:endParaRPr lang="en-US" sz="8800" kern="100" dirty="0">
              <a:solidFill>
                <a:srgbClr val="003296"/>
              </a:solidFill>
              <a:latin typeface="Arial" panose="020B0604020202020204" pitchFamily="34" charset="0"/>
              <a:ea typeface="Arial" panose="020B0604020202020204" pitchFamily="34" charset="0"/>
              <a:cs typeface="Times New Roman" panose="02020603050405020304" pitchFamily="18" charset="0"/>
            </a:endParaRPr>
          </a:p>
          <a:p>
            <a:pPr marL="0" indent="0">
              <a:spcBef>
                <a:spcPts val="0"/>
              </a:spcBef>
              <a:spcAft>
                <a:spcPts val="0"/>
              </a:spcAft>
              <a:buNone/>
            </a:pPr>
            <a:r>
              <a:rPr lang="en-US" sz="8800" kern="100" dirty="0">
                <a:solidFill>
                  <a:srgbClr val="003296"/>
                </a:solidFill>
                <a:latin typeface="Arial" panose="020B0604020202020204" pitchFamily="34" charset="0"/>
                <a:ea typeface="Arial" panose="020B0604020202020204" pitchFamily="34" charset="0"/>
                <a:cs typeface="Arial" panose="020B0604020202020204" pitchFamily="34" charset="0"/>
              </a:rPr>
              <a:t>The main purpose is to provide informed consent. The statement informs the user about why we are collecting the information and how we will use and disclose it before they decide to give it to us.</a:t>
            </a:r>
            <a:endParaRPr lang="en-US" sz="8800" kern="100" dirty="0">
              <a:solidFill>
                <a:srgbClr val="003296"/>
              </a:solidFill>
              <a:latin typeface="Arial" panose="020B0604020202020204" pitchFamily="34" charset="0"/>
              <a:ea typeface="Arial" panose="020B0604020202020204" pitchFamily="34" charset="0"/>
              <a:cs typeface="Times New Roman" panose="02020603050405020304" pitchFamily="18" charset="0"/>
            </a:endParaRPr>
          </a:p>
          <a:p>
            <a:pPr marL="0" indent="0">
              <a:spcBef>
                <a:spcPts val="0"/>
              </a:spcBef>
              <a:spcAft>
                <a:spcPts val="0"/>
              </a:spcAft>
              <a:buNone/>
            </a:pPr>
            <a:endParaRPr lang="en-US" sz="8800" kern="100" dirty="0">
              <a:solidFill>
                <a:srgbClr val="003296"/>
              </a:solidFill>
              <a:latin typeface="Arial" panose="020B0604020202020204" pitchFamily="34" charset="0"/>
              <a:ea typeface="Arial" panose="020B0604020202020204" pitchFamily="34" charset="0"/>
              <a:cs typeface="Times New Roman" panose="02020603050405020304" pitchFamily="18" charset="0"/>
            </a:endParaRPr>
          </a:p>
          <a:p>
            <a:pPr marL="0" indent="0">
              <a:spcBef>
                <a:spcPts val="0"/>
              </a:spcBef>
              <a:spcAft>
                <a:spcPts val="0"/>
              </a:spcAft>
              <a:buNone/>
            </a:pPr>
            <a:endParaRPr lang="en-US" sz="8800" kern="100" dirty="0">
              <a:solidFill>
                <a:srgbClr val="003296"/>
              </a:solidFill>
              <a:latin typeface="Arial" panose="020B0604020202020204" pitchFamily="34" charset="0"/>
              <a:ea typeface="Arial" panose="020B0604020202020204" pitchFamily="34" charset="0"/>
              <a:cs typeface="Times New Roman" panose="02020603050405020304" pitchFamily="18" charset="0"/>
            </a:endParaRP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7DF05FDA-3527-4501-A0A1-47138B1F8E49}"/>
              </a:ext>
            </a:extLst>
          </p:cNvPr>
          <p:cNvSpPr txBox="1">
            <a:spLocks/>
          </p:cNvSpPr>
          <p:nvPr/>
        </p:nvSpPr>
        <p:spPr>
          <a:xfrm>
            <a:off x="1522412" y="310131"/>
            <a:ext cx="9144000" cy="1560786"/>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400" kern="1200">
                <a:solidFill>
                  <a:srgbClr val="0D5089"/>
                </a:solidFill>
                <a:latin typeface="Helvetica"/>
                <a:ea typeface="+mj-ea"/>
                <a:cs typeface="Helvetica"/>
              </a:defRPr>
            </a:lvl1pPr>
          </a:lstStyle>
          <a:p>
            <a:pPr algn="ctr"/>
            <a:endParaRPr lang="en-US" sz="40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939A118D-80FF-4A92-A7AC-CFE1C9F93728}"/>
              </a:ext>
            </a:extLst>
          </p:cNvPr>
          <p:cNvSpPr txBox="1"/>
          <p:nvPr/>
        </p:nvSpPr>
        <p:spPr>
          <a:xfrm>
            <a:off x="1575006" y="428804"/>
            <a:ext cx="8868791" cy="1323439"/>
          </a:xfrm>
          <a:prstGeom prst="rect">
            <a:avLst/>
          </a:prstGeom>
          <a:noFill/>
        </p:spPr>
        <p:txBody>
          <a:bodyPr wrap="square">
            <a:spAutoFit/>
          </a:bodyPr>
          <a:lstStyle/>
          <a:p>
            <a:pPr algn="ctr"/>
            <a:r>
              <a:rPr lang="en-US" sz="4000" dirty="0">
                <a:solidFill>
                  <a:srgbClr val="003296"/>
                </a:solidFill>
                <a:latin typeface="Arial" panose="020B0604020202020204" pitchFamily="34" charset="0"/>
                <a:cs typeface="Arial" panose="020B0604020202020204" pitchFamily="34" charset="0"/>
              </a:rPr>
              <a:t>Collecting personal information? </a:t>
            </a:r>
            <a:br>
              <a:rPr lang="en-US" sz="4000" dirty="0">
                <a:solidFill>
                  <a:srgbClr val="003296"/>
                </a:solidFill>
                <a:latin typeface="Arial" panose="020B0604020202020204" pitchFamily="34" charset="0"/>
                <a:cs typeface="Arial" panose="020B0604020202020204" pitchFamily="34" charset="0"/>
              </a:rPr>
            </a:br>
            <a:r>
              <a:rPr lang="en-US" sz="4000" dirty="0">
                <a:solidFill>
                  <a:srgbClr val="003296"/>
                </a:solidFill>
                <a:latin typeface="Arial" panose="020B0604020202020204" pitchFamily="34" charset="0"/>
                <a:cs typeface="Arial" panose="020B0604020202020204" pitchFamily="34" charset="0"/>
              </a:rPr>
              <a:t>Give the proper notice!</a:t>
            </a:r>
            <a:endParaRPr lang="en-US" sz="4000" dirty="0">
              <a:solidFill>
                <a:srgbClr val="003296"/>
              </a:solidFill>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602962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5904" y="1338572"/>
            <a:ext cx="8386617" cy="4180856"/>
          </a:xfrm>
        </p:spPr>
        <p:txBody>
          <a:bodyPr>
            <a:noAutofit/>
          </a:bodyPr>
          <a:lstStyle/>
          <a:p>
            <a:pPr marL="0">
              <a:spcBef>
                <a:spcPts val="0"/>
              </a:spcBef>
              <a:spcAft>
                <a:spcPts val="0"/>
              </a:spcAft>
            </a:pPr>
            <a:endParaRPr lang="en-US" sz="2400" dirty="0">
              <a:latin typeface="Arial" panose="020B0604020202020204" pitchFamily="34" charset="0"/>
              <a:ea typeface="Arial" panose="020B0604020202020204" pitchFamily="34" charset="0"/>
              <a:cs typeface="Times New Roman" panose="02020603050405020304" pitchFamily="18" charset="0"/>
            </a:endParaRPr>
          </a:p>
          <a:p>
            <a:pPr marL="0" indent="0">
              <a:spcBef>
                <a:spcPts val="0"/>
              </a:spcBef>
              <a:spcAft>
                <a:spcPts val="0"/>
              </a:spcAft>
              <a:buNone/>
            </a:pPr>
            <a:endParaRPr lang="en-US" sz="2200" kern="100" dirty="0">
              <a:solidFill>
                <a:srgbClr val="003296"/>
              </a:solidFill>
              <a:latin typeface="Arial" panose="020B0604020202020204" pitchFamily="34" charset="0"/>
              <a:cs typeface="Arial" panose="020B0604020202020204" pitchFamily="34" charset="0"/>
            </a:endParaRPr>
          </a:p>
          <a:p>
            <a:pPr marL="0" indent="0">
              <a:spcBef>
                <a:spcPts val="0"/>
              </a:spcBef>
              <a:spcAft>
                <a:spcPts val="0"/>
              </a:spcAft>
              <a:buNone/>
            </a:pPr>
            <a:r>
              <a:rPr lang="en-US" sz="2200" dirty="0">
                <a:solidFill>
                  <a:srgbClr val="003296"/>
                </a:solidFill>
                <a:latin typeface="Arial" panose="020B0604020202020204" pitchFamily="34" charset="0"/>
                <a:cs typeface="Arial" panose="020B0604020202020204" pitchFamily="34" charset="0"/>
              </a:rPr>
              <a:t>By understanding the Privacy Act and its requirement that we properly inform individuals when we are collecting information covered under the Act, you can help the Postal Service adhere to the Privacy Act, maintain public trust, and prevent potential litigation against the Postal Service.</a:t>
            </a:r>
          </a:p>
          <a:p>
            <a:pPr marL="0" indent="0">
              <a:spcBef>
                <a:spcPts val="0"/>
              </a:spcBef>
              <a:spcAft>
                <a:spcPts val="0"/>
              </a:spcAft>
              <a:buNone/>
            </a:pPr>
            <a:endParaRPr lang="en-US" sz="2200" dirty="0">
              <a:solidFill>
                <a:srgbClr val="003296"/>
              </a:solidFill>
              <a:latin typeface="Arial" panose="020B0604020202020204" pitchFamily="34" charset="0"/>
              <a:cs typeface="Arial" panose="020B0604020202020204" pitchFamily="34" charset="0"/>
            </a:endParaRPr>
          </a:p>
          <a:p>
            <a:pPr marL="0" indent="0">
              <a:spcBef>
                <a:spcPts val="0"/>
              </a:spcBef>
              <a:spcAft>
                <a:spcPts val="0"/>
              </a:spcAft>
              <a:buNone/>
            </a:pPr>
            <a:r>
              <a:rPr lang="en-US" sz="2200" dirty="0">
                <a:solidFill>
                  <a:srgbClr val="003296"/>
                </a:solidFill>
                <a:latin typeface="Arial" panose="020B0604020202020204" pitchFamily="34" charset="0"/>
                <a:cs typeface="Arial" panose="020B0604020202020204" pitchFamily="34" charset="0"/>
              </a:rPr>
              <a:t>And that's smart business. </a:t>
            </a:r>
          </a:p>
          <a:p>
            <a:pPr marL="0" indent="0">
              <a:spcBef>
                <a:spcPts val="0"/>
              </a:spcBef>
              <a:spcAft>
                <a:spcPts val="0"/>
              </a:spcAft>
              <a:buNone/>
            </a:pPr>
            <a:endParaRPr lang="en-US" sz="2200" dirty="0">
              <a:solidFill>
                <a:srgbClr val="003296"/>
              </a:solidFill>
              <a:latin typeface="Arial" panose="020B0604020202020204" pitchFamily="34" charset="0"/>
              <a:cs typeface="Arial" panose="020B0604020202020204" pitchFamily="34" charset="0"/>
            </a:endParaRPr>
          </a:p>
          <a:p>
            <a:pPr marL="0" indent="0">
              <a:spcBef>
                <a:spcPts val="0"/>
              </a:spcBef>
              <a:spcAft>
                <a:spcPts val="0"/>
              </a:spcAft>
              <a:buNone/>
            </a:pPr>
            <a:r>
              <a:rPr lang="en-US" sz="2200" i="1" dirty="0">
                <a:solidFill>
                  <a:srgbClr val="003296"/>
                </a:solidFill>
                <a:latin typeface="Arial" panose="020B0604020202020204" pitchFamily="34" charset="0"/>
                <a:cs typeface="Arial" panose="020B0604020202020204" pitchFamily="34" charset="0"/>
              </a:rPr>
              <a:t>Contact the Ethics Office (ethics.help@usps.gov) with any questions.  </a:t>
            </a:r>
            <a:endParaRPr lang="en-US" sz="2200" i="1" dirty="0">
              <a:solidFill>
                <a:srgbClr val="003296"/>
              </a:solidFill>
              <a:latin typeface="Arial" panose="020B0604020202020204" pitchFamily="34" charset="0"/>
              <a:ea typeface="Arial" panose="020B0604020202020204" pitchFamily="34" charset="0"/>
              <a:cs typeface="Arial" panose="020B0604020202020204" pitchFamily="34" charset="0"/>
            </a:endParaRPr>
          </a:p>
          <a:p>
            <a:pPr marL="0" indent="0">
              <a:lnSpc>
                <a:spcPct val="90000"/>
              </a:lnSpc>
              <a:buNone/>
            </a:pPr>
            <a:endParaRPr lang="en-US" sz="2400" dirty="0">
              <a:solidFill>
                <a:srgbClr val="1D49A2"/>
              </a:solidFill>
              <a:latin typeface="Arial" panose="020B0604020202020204" pitchFamily="34" charset="0"/>
              <a:cs typeface="Arial" panose="020B0604020202020204" pitchFamily="34" charset="0"/>
            </a:endParaRPr>
          </a:p>
          <a:p>
            <a:pPr marL="0" indent="0">
              <a:buNone/>
            </a:pPr>
            <a:r>
              <a:rPr lang="en-US" sz="2400" dirty="0">
                <a:solidFill>
                  <a:srgbClr val="1D49A2"/>
                </a:solidFill>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7DF05FDA-3527-4501-A0A1-47138B1F8E49}"/>
              </a:ext>
            </a:extLst>
          </p:cNvPr>
          <p:cNvSpPr txBox="1">
            <a:spLocks/>
          </p:cNvSpPr>
          <p:nvPr/>
        </p:nvSpPr>
        <p:spPr>
          <a:xfrm>
            <a:off x="1448521" y="443278"/>
            <a:ext cx="9144000" cy="1560786"/>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400" kern="1200">
                <a:solidFill>
                  <a:srgbClr val="0D5089"/>
                </a:solidFill>
                <a:latin typeface="Helvetica"/>
                <a:ea typeface="+mj-ea"/>
                <a:cs typeface="Helvetica"/>
              </a:defRPr>
            </a:lvl1pPr>
          </a:lstStyle>
          <a:p>
            <a:pPr algn="ctr"/>
            <a:r>
              <a:rPr lang="en-US" sz="4000" dirty="0">
                <a:solidFill>
                  <a:srgbClr val="003296"/>
                </a:solidFill>
                <a:latin typeface="Arial" panose="020B0604020202020204" pitchFamily="34" charset="0"/>
                <a:ea typeface="+mn-ea"/>
                <a:cs typeface="Arial" panose="020B0604020202020204" pitchFamily="34" charset="0"/>
              </a:rPr>
              <a:t>Collecting personal information? </a:t>
            </a:r>
            <a:br>
              <a:rPr lang="en-US" sz="4000" dirty="0">
                <a:solidFill>
                  <a:srgbClr val="003296"/>
                </a:solidFill>
                <a:latin typeface="Arial" panose="020B0604020202020204" pitchFamily="34" charset="0"/>
                <a:ea typeface="+mn-ea"/>
                <a:cs typeface="Arial" panose="020B0604020202020204" pitchFamily="34" charset="0"/>
              </a:rPr>
            </a:br>
            <a:r>
              <a:rPr lang="en-US" sz="4000" dirty="0">
                <a:solidFill>
                  <a:srgbClr val="003296"/>
                </a:solidFill>
                <a:latin typeface="Arial" panose="020B0604020202020204" pitchFamily="34" charset="0"/>
                <a:ea typeface="+mn-ea"/>
                <a:cs typeface="Arial" panose="020B0604020202020204" pitchFamily="34" charset="0"/>
              </a:rPr>
              <a:t>Give the proper notice!</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453494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Metadata/LabelInfo.xml><?xml version="1.0" encoding="utf-8"?>
<clbl:labelList xmlns:clbl="http://schemas.microsoft.com/office/2020/mipLabelMetadata">
  <clbl:label id="{f9aa5788-eb33-4a49-8ad0-76101910cac3}" enabled="0" method="" siteId="{f9aa5788-eb33-4a49-8ad0-76101910cac3}" removed="1"/>
</clbl:labelList>
</file>

<file path=docProps/app.xml><?xml version="1.0" encoding="utf-8"?>
<Properties xmlns="http://schemas.openxmlformats.org/officeDocument/2006/extended-properties" xmlns:vt="http://schemas.openxmlformats.org/officeDocument/2006/docPropsVTypes">
  <Template/>
  <TotalTime>12859</TotalTime>
  <Words>206</Words>
  <Application>Microsoft Office PowerPoint</Application>
  <PresentationFormat>Custom</PresentationFormat>
  <Paragraphs>18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Helvetica</vt:lpstr>
      <vt:lpstr>YSBM_Template</vt:lpstr>
      <vt:lpstr>Collecting personal information?  Give the proper notice!    </vt:lpstr>
      <vt:lpstr>PowerPoint Presentation</vt:lpstr>
      <vt:lpstr>PowerPoint Presentation</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Vecchione, Helen - Washington, DC</cp:lastModifiedBy>
  <cp:revision>61</cp:revision>
  <cp:lastPrinted>2015-09-04T02:20:42Z</cp:lastPrinted>
  <dcterms:created xsi:type="dcterms:W3CDTF">2014-08-01T15:55:50Z</dcterms:created>
  <dcterms:modified xsi:type="dcterms:W3CDTF">2024-09-09T14:44:05Z</dcterms:modified>
</cp:coreProperties>
</file>