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49A2"/>
    <a:srgbClr val="F49406"/>
    <a:srgbClr val="FFC000"/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26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ethics.help@usps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944789"/>
            <a:ext cx="9144000" cy="156078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>
                <a:solidFill>
                  <a:srgbClr val="1D49A2"/>
                </a:solidFill>
                <a:latin typeface="Arial"/>
              </a:rPr>
              <a:t>Supplemental Employment With Competitors</a:t>
            </a:r>
            <a:br>
              <a:rPr lang="en-US" b="1" dirty="0">
                <a:solidFill>
                  <a:srgbClr val="003296"/>
                </a:solidFill>
                <a:latin typeface="Arial"/>
              </a:rPr>
            </a:br>
            <a:b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b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br>
              <a:rPr lang="en-US" sz="3600" dirty="0">
                <a:solidFill>
                  <a:srgbClr val="003296"/>
                </a:solidFill>
                <a:latin typeface="Arial"/>
                <a:ea typeface="+mn-ea"/>
              </a:rPr>
            </a:br>
            <a:b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498" y="1864703"/>
            <a:ext cx="7420353" cy="4180856"/>
          </a:xfrm>
        </p:spPr>
        <p:txBody>
          <a:bodyPr>
            <a:normAutofit fontScale="70000" lnSpcReduction="2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600" dirty="0">
                <a:solidFill>
                  <a:srgbClr val="1D49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Postal Service employees are prohibited from working for companies that deliver mailable matter or for a Commercial Mail Receiving Agency (CMRA) in any capacity. </a:t>
            </a:r>
          </a:p>
          <a:p>
            <a:pPr marL="0" indent="0">
              <a:lnSpc>
                <a:spcPct val="90000"/>
              </a:lnSpc>
              <a:buNone/>
            </a:pPr>
            <a:endParaRPr lang="en-US" sz="26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600" dirty="0">
                <a:solidFill>
                  <a:srgbClr val="1D49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includes competitors such as UPS, Amazon, DHL, or FedEx. The UPS Store is an example of a CMRA. </a:t>
            </a:r>
          </a:p>
          <a:p>
            <a:pPr>
              <a:lnSpc>
                <a:spcPct val="90000"/>
              </a:lnSpc>
            </a:pPr>
            <a:endParaRPr lang="en-US" sz="26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600" dirty="0">
                <a:solidFill>
                  <a:srgbClr val="1D49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is a limited exception. Some competitors have subsidiary companies that do not deliver mailable matter.</a:t>
            </a:r>
          </a:p>
          <a:p>
            <a:pPr>
              <a:lnSpc>
                <a:spcPct val="90000"/>
              </a:lnSpc>
            </a:pPr>
            <a:endParaRPr lang="en-US" sz="26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600" dirty="0">
                <a:solidFill>
                  <a:srgbClr val="1D49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instance, Amazon has subsidiary companies such as Amazon Fresh and Whole Foods. An employee may work for a subsidiary company as long as it doesn’t deliver mailable matter and the employee receives approval from the Ethics Office. </a:t>
            </a:r>
            <a:endParaRPr lang="en-US" sz="24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DF05FDA-3527-4501-A0A1-47138B1F8E49}"/>
              </a:ext>
            </a:extLst>
          </p:cNvPr>
          <p:cNvSpPr txBox="1">
            <a:spLocks/>
          </p:cNvSpPr>
          <p:nvPr/>
        </p:nvSpPr>
        <p:spPr>
          <a:xfrm>
            <a:off x="0" y="310131"/>
            <a:ext cx="9144000" cy="156078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5089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/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9A118D-80FF-4A92-A7AC-CFE1C9F93728}"/>
              </a:ext>
            </a:extLst>
          </p:cNvPr>
          <p:cNvSpPr txBox="1"/>
          <p:nvPr/>
        </p:nvSpPr>
        <p:spPr>
          <a:xfrm>
            <a:off x="68803" y="959333"/>
            <a:ext cx="900639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1D49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Think about the company you keep</a:t>
            </a:r>
          </a:p>
        </p:txBody>
      </p:sp>
    </p:spTree>
    <p:extLst>
      <p:ext uri="{BB962C8B-B14F-4D97-AF65-F5344CB8AC3E}">
        <p14:creationId xmlns:p14="http://schemas.microsoft.com/office/powerpoint/2010/main" val="2602962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850" y="2224216"/>
            <a:ext cx="7953375" cy="3805108"/>
          </a:xfrm>
        </p:spPr>
        <p:txBody>
          <a:bodyPr>
            <a:normAutofit fontScale="40000" lnSpcReduction="2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8600" dirty="0">
                <a:solidFill>
                  <a:srgbClr val="1D49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ensuring that you avoid a conflict, you contribute to the success and future of the Postal Service.</a:t>
            </a:r>
          </a:p>
          <a:p>
            <a:pPr marL="0" indent="0">
              <a:lnSpc>
                <a:spcPct val="90000"/>
              </a:lnSpc>
              <a:buNone/>
            </a:pPr>
            <a:endParaRPr lang="en-US" sz="86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8600" dirty="0">
                <a:solidFill>
                  <a:srgbClr val="1D49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that's smart business.</a:t>
            </a:r>
          </a:p>
          <a:p>
            <a:pPr marL="0" indent="0">
              <a:lnSpc>
                <a:spcPct val="90000"/>
              </a:lnSpc>
              <a:buNone/>
            </a:pPr>
            <a:endParaRPr lang="en-US" sz="86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5000" i="1" dirty="0">
                <a:solidFill>
                  <a:srgbClr val="1D49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the Ethics Office (</a:t>
            </a:r>
            <a:r>
              <a:rPr lang="en-US" sz="5000" i="1" dirty="0">
                <a:solidFill>
                  <a:srgbClr val="1D49A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ethics.help@usps.gov</a:t>
            </a:r>
            <a:r>
              <a:rPr lang="en-US" sz="5000" i="1" dirty="0">
                <a:solidFill>
                  <a:srgbClr val="1D49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with any questions.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DF05FDA-3527-4501-A0A1-47138B1F8E49}"/>
              </a:ext>
            </a:extLst>
          </p:cNvPr>
          <p:cNvSpPr txBox="1">
            <a:spLocks/>
          </p:cNvSpPr>
          <p:nvPr/>
        </p:nvSpPr>
        <p:spPr>
          <a:xfrm>
            <a:off x="0" y="946943"/>
            <a:ext cx="9144000" cy="156078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5089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/>
            <a:r>
              <a:rPr lang="en-US" sz="4100" dirty="0">
                <a:solidFill>
                  <a:srgbClr val="1D49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Think about the company you keep</a:t>
            </a:r>
          </a:p>
          <a:p>
            <a:pPr algn="ctr"/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534945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</TotalTime>
  <Words>174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</vt:lpstr>
      <vt:lpstr>YSBM_Template</vt:lpstr>
      <vt:lpstr>Supplemental Employment With Competitors     </vt:lpstr>
      <vt:lpstr>PowerPoint Presentation</vt:lpstr>
      <vt:lpstr>PowerPoint Presentation</vt:lpstr>
    </vt:vector>
  </TitlesOfParts>
  <Company>USPS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Hibbert-Kapler, Colleen - Washington, DC</cp:lastModifiedBy>
  <cp:revision>58</cp:revision>
  <cp:lastPrinted>2015-09-04T02:20:42Z</cp:lastPrinted>
  <dcterms:created xsi:type="dcterms:W3CDTF">2014-08-01T15:55:50Z</dcterms:created>
  <dcterms:modified xsi:type="dcterms:W3CDTF">2025-01-24T06:44:38Z</dcterms:modified>
</cp:coreProperties>
</file>