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296"/>
    <a:srgbClr val="004175"/>
    <a:srgbClr val="72A52D"/>
    <a:srgbClr val="0D5089"/>
    <a:srgbClr val="004C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YSCM_image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46590" y="4420394"/>
            <a:ext cx="6879940" cy="1470025"/>
          </a:xfrm>
        </p:spPr>
        <p:txBody>
          <a:bodyPr anchor="t">
            <a:normAutofit/>
          </a:bodyPr>
          <a:lstStyle>
            <a:lvl1pPr algn="l">
              <a:defRPr sz="4000">
                <a:solidFill>
                  <a:srgbClr val="0D5089"/>
                </a:solidFill>
                <a:latin typeface="Helvetica"/>
                <a:cs typeface="Helvetica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6894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YSCM_image2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480" y="1357029"/>
            <a:ext cx="7420353" cy="1143000"/>
          </a:xfrm>
        </p:spPr>
        <p:txBody>
          <a:bodyPr anchor="t"/>
          <a:lstStyle>
            <a:lvl1pPr algn="l">
              <a:defRPr>
                <a:solidFill>
                  <a:srgbClr val="0D5089"/>
                </a:solidFill>
                <a:latin typeface="Helvetica"/>
                <a:cs typeface="Helvetica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5926" y="2500029"/>
            <a:ext cx="7420353" cy="3313756"/>
          </a:xfrm>
        </p:spPr>
        <p:txBody>
          <a:bodyPr/>
          <a:lstStyle>
            <a:lvl1pPr>
              <a:spcBef>
                <a:spcPts val="600"/>
              </a:spcBef>
              <a:spcAft>
                <a:spcPts val="600"/>
              </a:spcAft>
              <a:defRPr>
                <a:solidFill>
                  <a:srgbClr val="0D5089"/>
                </a:solidFill>
                <a:latin typeface="Helvetica"/>
                <a:cs typeface="Helvetica"/>
              </a:defRPr>
            </a:lvl1pPr>
            <a:lvl2pPr marL="742950" indent="-285750">
              <a:spcBef>
                <a:spcPts val="600"/>
              </a:spcBef>
              <a:spcAft>
                <a:spcPts val="600"/>
              </a:spcAft>
              <a:buFont typeface="Arial"/>
              <a:buChar char="•"/>
              <a:defRPr>
                <a:solidFill>
                  <a:srgbClr val="0D5089"/>
                </a:solidFill>
                <a:latin typeface="Helvetica"/>
                <a:cs typeface="Helvetica"/>
              </a:defRPr>
            </a:lvl2pPr>
            <a:lvl3pPr>
              <a:spcBef>
                <a:spcPts val="600"/>
              </a:spcBef>
              <a:spcAft>
                <a:spcPts val="600"/>
              </a:spcAft>
              <a:defRPr>
                <a:solidFill>
                  <a:srgbClr val="0D5089"/>
                </a:solidFill>
                <a:latin typeface="Helvetica"/>
                <a:cs typeface="Helvetica"/>
              </a:defRPr>
            </a:lvl3pPr>
            <a:lvl4pPr>
              <a:defRPr>
                <a:solidFill>
                  <a:srgbClr val="0D5089"/>
                </a:solidFill>
                <a:latin typeface="Helvetica"/>
                <a:cs typeface="Helvetica"/>
              </a:defRPr>
            </a:lvl4pPr>
            <a:lvl5pPr>
              <a:defRPr>
                <a:solidFill>
                  <a:srgbClr val="0D5089"/>
                </a:solidFill>
                <a:latin typeface="Helvetica"/>
                <a:cs typeface="Helvetica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8155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C727B9-E0E5-C64D-B9EB-E1E6ED80DA53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5605BD-D60B-8143-B545-81922F08A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554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413710"/>
            <a:ext cx="9143999" cy="2183735"/>
          </a:xfrm>
        </p:spPr>
        <p:txBody>
          <a:bodyPr>
            <a:normAutofit/>
          </a:bodyPr>
          <a:lstStyle/>
          <a:p>
            <a:pPr algn="ctr"/>
            <a:br>
              <a:rPr lang="en-US" sz="4400" dirty="0">
                <a:solidFill>
                  <a:srgbClr val="003296"/>
                </a:solidFill>
                <a:latin typeface="Arial"/>
                <a:ea typeface="+mn-ea"/>
              </a:rPr>
            </a:br>
            <a:r>
              <a:rPr lang="en-US" sz="4400" dirty="0">
                <a:solidFill>
                  <a:srgbClr val="003296"/>
                </a:solidFill>
                <a:latin typeface="Arial"/>
                <a:ea typeface="+mn-ea"/>
              </a:rPr>
              <a:t>What’s Thicker than Blood?</a:t>
            </a: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73511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344566"/>
            <a:ext cx="9144000" cy="1143000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solidFill>
                  <a:srgbClr val="003296"/>
                </a:solidFill>
                <a:latin typeface="Arial"/>
                <a:ea typeface="+mn-ea"/>
              </a:rPr>
              <a:t>What’s Thicker than Blood?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1823" y="1106222"/>
            <a:ext cx="7744849" cy="4419599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endParaRPr lang="en-US" sz="2400" dirty="0">
              <a:solidFill>
                <a:srgbClr val="003296"/>
              </a:solidFill>
              <a:latin typeface="Arial"/>
              <a:ea typeface="Times New Roman"/>
              <a:cs typeface="Arial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rgbClr val="003296"/>
                </a:solidFill>
                <a:latin typeface="Arial"/>
                <a:ea typeface="Times New Roman"/>
                <a:cs typeface="Arial"/>
              </a:rPr>
              <a:t>Never use your postal position to help your relatives or your friends get a job or a contract with the Postal Service.  </a:t>
            </a:r>
          </a:p>
          <a:p>
            <a:pPr marL="0" indent="0">
              <a:buNone/>
            </a:pPr>
            <a:endParaRPr lang="en-US" sz="600" dirty="0">
              <a:solidFill>
                <a:srgbClr val="003296"/>
              </a:solidFill>
              <a:latin typeface="Arial"/>
              <a:ea typeface="Times New Roman"/>
              <a:cs typeface="Arial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rgbClr val="003296"/>
                </a:solidFill>
                <a:latin typeface="Arial"/>
                <a:ea typeface="Times New Roman"/>
                <a:cs typeface="Arial"/>
              </a:rPr>
              <a:t>If you know about an opportunity, get in and get out fast!  </a:t>
            </a:r>
          </a:p>
          <a:p>
            <a:pPr marL="0" indent="0">
              <a:buNone/>
            </a:pPr>
            <a:endParaRPr lang="en-US" sz="600" dirty="0">
              <a:solidFill>
                <a:srgbClr val="003296"/>
              </a:solidFill>
              <a:latin typeface="Arial"/>
              <a:ea typeface="Times New Roman"/>
              <a:cs typeface="Arial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rgbClr val="003296"/>
                </a:solidFill>
                <a:latin typeface="Arial"/>
                <a:ea typeface="Times New Roman"/>
                <a:cs typeface="Arial"/>
              </a:rPr>
              <a:t>Tell them where to find publicly available information, and then let the official USPS process unfold.</a:t>
            </a:r>
          </a:p>
        </p:txBody>
      </p:sp>
    </p:spTree>
    <p:extLst>
      <p:ext uri="{BB962C8B-B14F-4D97-AF65-F5344CB8AC3E}">
        <p14:creationId xmlns:p14="http://schemas.microsoft.com/office/powerpoint/2010/main" val="31255336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358420"/>
            <a:ext cx="9144000" cy="1381890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solidFill>
                  <a:srgbClr val="003296"/>
                </a:solidFill>
                <a:latin typeface="Arial"/>
              </a:rPr>
              <a:t>What’s Thicker than Blood?</a:t>
            </a:r>
            <a:endParaRPr lang="en-US" sz="3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4096" y="1027654"/>
            <a:ext cx="7215808" cy="47387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003296"/>
                </a:solidFill>
                <a:latin typeface="Arial"/>
              </a:rPr>
              <a:t>When you avoid giving your relatives and friends special treatment, you show our customers and prospective employees that Postal Service employees have integrity – and that’s smart business.  </a:t>
            </a:r>
          </a:p>
          <a:p>
            <a:pPr marL="0" indent="0">
              <a:buNone/>
            </a:pPr>
            <a:endParaRPr lang="en-US" dirty="0">
              <a:solidFill>
                <a:srgbClr val="003296"/>
              </a:solidFill>
              <a:latin typeface="Arial"/>
            </a:endParaRPr>
          </a:p>
          <a:p>
            <a:pPr marL="0" indent="0">
              <a:buNone/>
            </a:pPr>
            <a:r>
              <a:rPr lang="en-US" sz="2000" i="1" dirty="0">
                <a:solidFill>
                  <a:srgbClr val="003296"/>
                </a:solidFill>
                <a:latin typeface="Arial"/>
                <a:ea typeface="Times New Roman"/>
                <a:cs typeface="Arial"/>
              </a:rPr>
              <a:t>Contact the Ethics Office (ethics.help@usps.gov) for guidance.</a:t>
            </a:r>
            <a:endParaRPr lang="en-US" dirty="0">
              <a:solidFill>
                <a:srgbClr val="00329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2962432"/>
      </p:ext>
    </p:extLst>
  </p:cSld>
  <p:clrMapOvr>
    <a:masterClrMapping/>
  </p:clrMapOvr>
</p:sld>
</file>

<file path=ppt/theme/theme1.xml><?xml version="1.0" encoding="utf-8"?>
<a:theme xmlns:a="http://schemas.openxmlformats.org/drawingml/2006/main" name="YSBM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232</TotalTime>
  <Words>117</Words>
  <Application>Microsoft Office PowerPoint</Application>
  <PresentationFormat>On-screen Show (4:3)</PresentationFormat>
  <Paragraphs>13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Helvetica</vt:lpstr>
      <vt:lpstr>Wingdings</vt:lpstr>
      <vt:lpstr>YSBM_Template</vt:lpstr>
      <vt:lpstr> What’s Thicker than Blood?</vt:lpstr>
      <vt:lpstr>What’s Thicker than Blood?</vt:lpstr>
      <vt:lpstr>What’s Thicker than Blood?</vt:lpstr>
    </vt:vector>
  </TitlesOfParts>
  <Company>USPS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Credit Cards are for Business Use ONly</dc:title>
  <dc:creator>Creative Group</dc:creator>
  <cp:lastModifiedBy>Vecchione, Helen - Washington, DC</cp:lastModifiedBy>
  <cp:revision>22</cp:revision>
  <dcterms:created xsi:type="dcterms:W3CDTF">2014-08-01T15:55:50Z</dcterms:created>
  <dcterms:modified xsi:type="dcterms:W3CDTF">2024-12-10T19:27:40Z</dcterms:modified>
</cp:coreProperties>
</file>