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6" d="100"/>
          <a:sy n="116" d="100"/>
        </p:scale>
        <p:origin x="96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4/22/2020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fontScale="90000"/>
          </a:bodyPr>
          <a:lstStyle/>
          <a:p>
            <a:pPr algn="ctr"/>
            <a:r>
              <a:rPr lang="en-US" sz="4400" b="1" dirty="0">
                <a:solidFill>
                  <a:srgbClr val="003296"/>
                </a:solidFill>
                <a:latin typeface="Arial" panose="020B0604020202020204" pitchFamily="34" charset="0"/>
                <a:cs typeface="Arial" panose="020B0604020202020204" pitchFamily="34" charset="0"/>
              </a:rPr>
              <a:t>Don’t </a:t>
            </a:r>
            <a:r>
              <a:rPr lang="en-US" sz="4400" b="1" dirty="0" smtClean="0">
                <a:solidFill>
                  <a:srgbClr val="003296"/>
                </a:solidFill>
                <a:latin typeface="Arial" panose="020B0604020202020204" pitchFamily="34" charset="0"/>
                <a:cs typeface="Arial" panose="020B0604020202020204" pitchFamily="34" charset="0"/>
              </a:rPr>
              <a:t>Over-Share</a:t>
            </a:r>
            <a:r>
              <a:rPr lang="en-US" sz="4400" dirty="0" smtClean="0">
                <a:solidFill>
                  <a:srgbClr val="003296"/>
                </a:solidFill>
                <a:latin typeface="Arial" panose="020B0604020202020204" pitchFamily="34" charset="0"/>
                <a:ea typeface="+mn-ea"/>
                <a:cs typeface="Arial" panose="020B0604020202020204" pitchFamily="34" charset="0"/>
              </a:rPr>
              <a:t/>
            </a:r>
            <a:br>
              <a:rPr lang="en-US" sz="4400" dirty="0" smtClean="0">
                <a:solidFill>
                  <a:srgbClr val="003296"/>
                </a:solidFill>
                <a:latin typeface="Arial" panose="020B0604020202020204" pitchFamily="34" charset="0"/>
                <a:ea typeface="+mn-ea"/>
                <a:cs typeface="Arial" panose="020B0604020202020204" pitchFamily="34" charset="0"/>
              </a:rPr>
            </a:br>
            <a:r>
              <a:rPr lang="en-US" sz="4400" dirty="0" smtClean="0">
                <a:solidFill>
                  <a:srgbClr val="003296"/>
                </a:solidFill>
                <a:latin typeface="Arial"/>
                <a:ea typeface="+mn-ea"/>
              </a:rPr>
              <a:t/>
            </a:r>
            <a:br>
              <a:rPr lang="en-US" sz="4400" dirty="0" smtClean="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603"/>
            <a:ext cx="9144000" cy="978580"/>
          </a:xfrm>
        </p:spPr>
        <p:txBody>
          <a:bodyPr>
            <a:normAutofit/>
          </a:bodyPr>
          <a:lstStyle/>
          <a:p>
            <a:pPr algn="ctr"/>
            <a:r>
              <a:rPr lang="en-US" b="1" dirty="0">
                <a:solidFill>
                  <a:srgbClr val="003296"/>
                </a:solidFill>
                <a:latin typeface="Arial" panose="020B0604020202020204" pitchFamily="34" charset="0"/>
                <a:cs typeface="Arial" panose="020B0604020202020204" pitchFamily="34" charset="0"/>
              </a:rPr>
              <a:t>Don’t </a:t>
            </a:r>
            <a:r>
              <a:rPr lang="en-US" b="1" dirty="0" smtClean="0">
                <a:solidFill>
                  <a:srgbClr val="003296"/>
                </a:solidFill>
                <a:latin typeface="Arial" panose="020B0604020202020204" pitchFamily="34" charset="0"/>
                <a:cs typeface="Arial" panose="020B0604020202020204" pitchFamily="34" charset="0"/>
              </a:rPr>
              <a:t>Over-Share</a:t>
            </a:r>
            <a:endParaRPr lang="en-US" dirty="0">
              <a:solidFill>
                <a:srgbClr val="0032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62151" y="884183"/>
            <a:ext cx="7819697" cy="4212140"/>
          </a:xfrm>
        </p:spPr>
        <p:txBody>
          <a:bodyPr>
            <a:noAutofit/>
          </a:bodyPr>
          <a:lstStyle/>
          <a:p>
            <a:pPr>
              <a:buFont typeface="Wingdings" panose="05000000000000000000" pitchFamily="2" charset="2"/>
              <a:buChar char="Ø"/>
            </a:pPr>
            <a:endParaRPr lang="en-US" sz="1400" dirty="0" smtClean="0">
              <a:solidFill>
                <a:srgbClr val="003296"/>
              </a:solidFill>
              <a:latin typeface="Arial" panose="020B0604020202020204" pitchFamily="34" charset="0"/>
              <a:ea typeface="Times New Roman"/>
              <a:cs typeface="Arial" panose="020B0604020202020204" pitchFamily="34" charset="0"/>
            </a:endParaRPr>
          </a:p>
          <a:p>
            <a:pPr marR="0">
              <a:spcBef>
                <a:spcPts val="0"/>
              </a:spcBef>
              <a:spcAft>
                <a:spcPts val="0"/>
              </a:spcAft>
              <a:buFont typeface="Wingdings" panose="05000000000000000000" pitchFamily="2" charset="2"/>
              <a:buChar char="Ø"/>
            </a:pPr>
            <a:r>
              <a:rPr lang="en-US" sz="2800" dirty="0">
                <a:solidFill>
                  <a:srgbClr val="003296"/>
                </a:solidFill>
                <a:latin typeface="Arial" panose="020B0604020202020204" pitchFamily="34" charset="0"/>
                <a:ea typeface="Arial" panose="020B0604020202020204" pitchFamily="34" charset="0"/>
                <a:cs typeface="Times New Roman" panose="02020603050405020304" pitchFamily="18" charset="0"/>
              </a:rPr>
              <a:t>Are you working with a Postal Service attorney on potential or ongoing litigation, a personnel matter, or negotiations with a business partner?  </a:t>
            </a:r>
            <a:endParaRPr lang="en-US" sz="2800" dirty="0" smtClean="0">
              <a:solidFill>
                <a:srgbClr val="003296"/>
              </a:solidFill>
              <a:latin typeface="Arial" panose="020B0604020202020204" pitchFamily="34" charset="0"/>
              <a:ea typeface="Arial" panose="020B0604020202020204" pitchFamily="34" charset="0"/>
              <a:cs typeface="Times New Roman" panose="02020603050405020304" pitchFamily="18" charset="0"/>
            </a:endParaRPr>
          </a:p>
          <a:p>
            <a:pPr marR="0">
              <a:spcBef>
                <a:spcPts val="0"/>
              </a:spcBef>
              <a:spcAft>
                <a:spcPts val="0"/>
              </a:spcAft>
              <a:buFont typeface="Wingdings" panose="05000000000000000000" pitchFamily="2" charset="2"/>
              <a:buChar char="Ø"/>
            </a:pPr>
            <a:endParaRPr lang="en-US" sz="2800" dirty="0">
              <a:solidFill>
                <a:srgbClr val="003296"/>
              </a:solidFill>
              <a:latin typeface="Arial" panose="020B0604020202020204" pitchFamily="34" charset="0"/>
              <a:ea typeface="Arial" panose="020B0604020202020204" pitchFamily="34" charset="0"/>
              <a:cs typeface="Times New Roman" panose="02020603050405020304" pitchFamily="18" charset="0"/>
            </a:endParaRPr>
          </a:p>
          <a:p>
            <a:pPr marR="0">
              <a:spcBef>
                <a:spcPts val="0"/>
              </a:spcBef>
              <a:spcAft>
                <a:spcPts val="0"/>
              </a:spcAft>
              <a:buFont typeface="Wingdings" panose="05000000000000000000" pitchFamily="2" charset="2"/>
              <a:buChar char="Ø"/>
            </a:pPr>
            <a:r>
              <a:rPr lang="en-US" sz="2800" dirty="0" smtClean="0">
                <a:solidFill>
                  <a:srgbClr val="003296"/>
                </a:solidFill>
                <a:latin typeface="Arial" panose="020B0604020202020204" pitchFamily="34" charset="0"/>
                <a:ea typeface="Arial" panose="020B0604020202020204" pitchFamily="34" charset="0"/>
                <a:cs typeface="Times New Roman" panose="02020603050405020304" pitchFamily="18" charset="0"/>
              </a:rPr>
              <a:t>The </a:t>
            </a:r>
            <a:r>
              <a:rPr lang="en-US" sz="2800" dirty="0">
                <a:solidFill>
                  <a:srgbClr val="003296"/>
                </a:solidFill>
                <a:latin typeface="Arial" panose="020B0604020202020204" pitchFamily="34" charset="0"/>
                <a:ea typeface="Arial" panose="020B0604020202020204" pitchFamily="34" charset="0"/>
                <a:cs typeface="Times New Roman" panose="02020603050405020304" pitchFamily="18" charset="0"/>
              </a:rPr>
              <a:t>attorney-client privilege protects a communication when you request or receive legal advice from a Postal Service attorney.  Yes, this means emails.</a:t>
            </a:r>
          </a:p>
          <a:p>
            <a:pPr>
              <a:buFont typeface="Wingdings" panose="05000000000000000000" pitchFamily="2" charset="2"/>
              <a:buChar char="Ø"/>
            </a:pPr>
            <a:endParaRPr lang="en-US" sz="2800" dirty="0">
              <a:solidFill>
                <a:srgbClr val="003296"/>
              </a:solidFill>
              <a:latin typeface="Arial" panose="020B0604020202020204" pitchFamily="34" charset="0"/>
              <a:ea typeface="Times New Roman"/>
              <a:cs typeface="Arial" panose="020B0604020202020204" pitchFamily="34" charset="0"/>
            </a:endParaRPr>
          </a:p>
          <a:p>
            <a:pPr marL="0" indent="0">
              <a:buNone/>
            </a:pPr>
            <a:endParaRPr lang="en-US" sz="1000" dirty="0">
              <a:solidFill>
                <a:srgbClr val="003296"/>
              </a:solidFill>
              <a:latin typeface="Arial"/>
              <a:ea typeface="Times New Roman"/>
              <a:cs typeface="Arial"/>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5163" y="486294"/>
            <a:ext cx="7420353" cy="5563986"/>
          </a:xfrm>
        </p:spPr>
        <p:txBody>
          <a:bodyPr>
            <a:normAutofit/>
          </a:bodyPr>
          <a:lstStyle/>
          <a:p>
            <a:pPr>
              <a:buFont typeface="Wingdings" panose="05000000000000000000" pitchFamily="2" charset="2"/>
              <a:buChar char="Ø"/>
            </a:pPr>
            <a:r>
              <a:rPr lang="en-US" sz="2400" dirty="0" smtClean="0">
                <a:solidFill>
                  <a:srgbClr val="003296"/>
                </a:solidFill>
                <a:latin typeface="Arial" panose="020B0604020202020204" pitchFamily="34" charset="0"/>
                <a:cs typeface="Arial" panose="020B0604020202020204" pitchFamily="34" charset="0"/>
              </a:rPr>
              <a:t>Ask </a:t>
            </a:r>
            <a:r>
              <a:rPr lang="en-US" sz="2400" dirty="0">
                <a:solidFill>
                  <a:srgbClr val="003296"/>
                </a:solidFill>
                <a:latin typeface="Arial" panose="020B0604020202020204" pitchFamily="34" charset="0"/>
                <a:cs typeface="Arial" panose="020B0604020202020204" pitchFamily="34" charset="0"/>
              </a:rPr>
              <a:t>the attorney before sharing communications outside of your functional organization or outside of the Postal Service.  Sharing it could waive the privilege.  The Postal Service would then lose its ability to protect the communication from disclosure in litigation or in response to a Freedom of Information Act (FOIA) request.</a:t>
            </a:r>
          </a:p>
          <a:p>
            <a:pPr marL="0" indent="0">
              <a:buNone/>
            </a:pPr>
            <a:endParaRPr lang="en-US" sz="2800" dirty="0" smtClean="0">
              <a:solidFill>
                <a:srgbClr val="003296"/>
              </a:solidFill>
              <a:latin typeface="Arial"/>
            </a:endParaRPr>
          </a:p>
          <a:p>
            <a:pPr marL="0" indent="0">
              <a:buNone/>
            </a:pPr>
            <a:r>
              <a:rPr lang="en-US" sz="2800" dirty="0">
                <a:solidFill>
                  <a:srgbClr val="003296"/>
                </a:solidFill>
                <a:latin typeface="Arial" panose="020B0604020202020204" pitchFamily="34" charset="0"/>
                <a:cs typeface="Arial" panose="020B0604020202020204" pitchFamily="34" charset="0"/>
              </a:rPr>
              <a:t>Maintaining the attorney-client privilege protects the Postal Service from unnecessary legal risk.  And that’s smart business.</a:t>
            </a:r>
          </a:p>
          <a:p>
            <a:pPr marL="0" indent="0">
              <a:buNone/>
            </a:pPr>
            <a:endParaRPr lang="en-US" sz="2800" dirty="0">
              <a:solidFill>
                <a:srgbClr val="003296"/>
              </a:solidFill>
              <a:latin typeface="Arial"/>
            </a:endParaRPr>
          </a:p>
          <a:p>
            <a:pPr marL="0" indent="0">
              <a:buNone/>
            </a:pPr>
            <a:endParaRPr lang="en-US" sz="2800" dirty="0">
              <a:solidFill>
                <a:srgbClr val="003296"/>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2800" dirty="0">
              <a:solidFill>
                <a:srgbClr val="003296"/>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a:p>
        </p:txBody>
      </p:sp>
      <p:sp>
        <p:nvSpPr>
          <p:cNvPr id="4" name="Title 1"/>
          <p:cNvSpPr txBox="1">
            <a:spLocks/>
          </p:cNvSpPr>
          <p:nvPr/>
        </p:nvSpPr>
        <p:spPr>
          <a:xfrm>
            <a:off x="0" y="286603"/>
            <a:ext cx="9144000" cy="978580"/>
          </a:xfrm>
          <a:prstGeom prst="rect">
            <a:avLst/>
          </a:prstGeom>
        </p:spPr>
        <p:txBody>
          <a:bodyPr vert="horz" lIns="91440" tIns="45720" rIns="91440" bIns="45720" rtlCol="0" anchor="t">
            <a:normAutofit/>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152</TotalTime>
  <Words>127</Words>
  <Application>Microsoft Office PowerPoint</Application>
  <PresentationFormat>On-screen Show (4:3)</PresentationFormat>
  <Paragraphs>11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Times New Roman</vt:lpstr>
      <vt:lpstr>Wingdings</vt:lpstr>
      <vt:lpstr>YSBM_Template</vt:lpstr>
      <vt:lpstr>Don’t Over-Share  </vt:lpstr>
      <vt:lpstr>Don’t Over-Share</vt:lpstr>
      <vt:lpstr>PowerPoint Presentation</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Johnson, Brittany M - Washington, DC</cp:lastModifiedBy>
  <cp:revision>43</cp:revision>
  <cp:lastPrinted>2015-09-04T02:20:42Z</cp:lastPrinted>
  <dcterms:created xsi:type="dcterms:W3CDTF">2014-08-01T15:55:50Z</dcterms:created>
  <dcterms:modified xsi:type="dcterms:W3CDTF">2020-04-22T15:41:37Z</dcterms:modified>
</cp:coreProperties>
</file>