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1D49A2"/>
    <a:srgbClr val="F49406"/>
    <a:srgbClr val="FFC000"/>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8" d="100"/>
          <a:sy n="58" d="100"/>
        </p:scale>
        <p:origin x="77" y="38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7/2/2024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846639"/>
            <a:ext cx="9144000" cy="1560786"/>
          </a:xfrm>
        </p:spPr>
        <p:txBody>
          <a:bodyPr>
            <a:normAutofit fontScale="90000"/>
          </a:bodyPr>
          <a:lstStyle/>
          <a:p>
            <a:pPr algn="ctr"/>
            <a:r>
              <a:rPr lang="en-US" sz="4900" b="1" dirty="0">
                <a:solidFill>
                  <a:srgbClr val="003296"/>
                </a:solidFill>
                <a:latin typeface="Arial" panose="020B0604020202020204" pitchFamily="34" charset="0"/>
                <a:cs typeface="Arial" panose="020B0604020202020204" pitchFamily="34" charset="0"/>
              </a:rPr>
              <a:t>Election Mail</a:t>
            </a:r>
            <a:br>
              <a:rPr lang="en-US" sz="4400" dirty="0">
                <a:solidFill>
                  <a:srgbClr val="003296"/>
                </a:solidFill>
                <a:latin typeface="Arial"/>
                <a:ea typeface="+mn-ea"/>
              </a:rPr>
            </a:br>
            <a:br>
              <a:rPr lang="en-US" sz="4400" dirty="0">
                <a:solidFill>
                  <a:srgbClr val="003296"/>
                </a:solidFill>
                <a:latin typeface="Arial"/>
                <a:ea typeface="+mn-ea"/>
              </a:rPr>
            </a:br>
            <a:endParaRPr lang="en-US" sz="4400"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57" y="436251"/>
            <a:ext cx="9144000" cy="978580"/>
          </a:xfrm>
        </p:spPr>
        <p:txBody>
          <a:bodyPr>
            <a:normAutofit/>
          </a:bodyPr>
          <a:lstStyle/>
          <a:p>
            <a:pPr algn="ctr"/>
            <a:r>
              <a:rPr lang="en-US" sz="4000" b="1" dirty="0">
                <a:solidFill>
                  <a:srgbClr val="003296"/>
                </a:solidFill>
                <a:latin typeface="Arial" panose="020B0604020202020204" pitchFamily="34" charset="0"/>
                <a:cs typeface="Arial" panose="020B0604020202020204" pitchFamily="34" charset="0"/>
              </a:rPr>
              <a:t>Election Mail</a:t>
            </a:r>
            <a:endParaRPr lang="en-US" sz="4000"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08383" y="1058062"/>
            <a:ext cx="8120360" cy="4212140"/>
          </a:xfrm>
        </p:spPr>
        <p:txBody>
          <a:bodyPr>
            <a:noAutofit/>
          </a:bodyPr>
          <a:lstStyle/>
          <a:p>
            <a:pPr>
              <a:buFont typeface="Wingdings" panose="05000000000000000000" pitchFamily="2" charset="2"/>
              <a:buChar char="Ø"/>
            </a:pPr>
            <a:endParaRPr lang="en-US" sz="1200" dirty="0">
              <a:solidFill>
                <a:srgbClr val="003296"/>
              </a:solidFill>
              <a:latin typeface="Arial" panose="020B0604020202020204" pitchFamily="34" charset="0"/>
              <a:ea typeface="Times New Roman"/>
              <a:cs typeface="Arial" panose="020B0604020202020204" pitchFamily="34" charset="0"/>
            </a:endParaRPr>
          </a:p>
          <a:p>
            <a:pPr marL="0" indent="0">
              <a:buNone/>
            </a:pPr>
            <a:r>
              <a:rPr lang="en-US" sz="2200" dirty="0">
                <a:solidFill>
                  <a:srgbClr val="003296"/>
                </a:solidFill>
                <a:latin typeface="Arial" panose="020B0604020202020204" pitchFamily="34" charset="0"/>
                <a:cs typeface="Arial" panose="020B0604020202020204" pitchFamily="34" charset="0"/>
              </a:rPr>
              <a:t>The U.S. Postal Service’s number one priority between now and the November election is the secure, timely delivery of the nation’s Election Mail. The Postal Service is committed to fulfilling our role in the electoral process when public policy makers choose to utilize us as a part of their election system.</a:t>
            </a:r>
            <a:endParaRPr lang="en-US" sz="400" dirty="0">
              <a:solidFill>
                <a:srgbClr val="003296"/>
              </a:solidFill>
              <a:latin typeface="Arial" panose="020B0604020202020204" pitchFamily="34" charset="0"/>
              <a:cs typeface="Arial" panose="020B0604020202020204" pitchFamily="34" charset="0"/>
            </a:endParaRPr>
          </a:p>
          <a:p>
            <a:pPr marL="0" indent="0">
              <a:buNone/>
            </a:pPr>
            <a:r>
              <a:rPr lang="en-US" sz="2200" dirty="0">
                <a:solidFill>
                  <a:srgbClr val="003296"/>
                </a:solidFill>
                <a:latin typeface="Arial" panose="020B0604020202020204" pitchFamily="34" charset="0"/>
                <a:cs typeface="Arial" panose="020B0604020202020204" pitchFamily="34" charset="0"/>
              </a:rPr>
              <a:t>With Election Day approaching, following the proper procedures and protocols has never been more important. </a:t>
            </a:r>
          </a:p>
          <a:p>
            <a:pPr marL="0" indent="0">
              <a:buNone/>
            </a:pPr>
            <a:r>
              <a:rPr lang="en-US" sz="2200" dirty="0">
                <a:solidFill>
                  <a:srgbClr val="003296"/>
                </a:solidFill>
                <a:latin typeface="Arial" panose="020B0604020202020204" pitchFamily="34" charset="0"/>
                <a:cs typeface="Arial" panose="020B0604020202020204" pitchFamily="34" charset="0"/>
              </a:rPr>
              <a:t>The Postal Service has also allocated additional resources, including, but not limited to, expanded processing procedures, extra transportation, extra delivery and collection trips, and overtime, to ensure that Election Mail reaches its intended destination in a timely manner.</a:t>
            </a:r>
          </a:p>
          <a:p>
            <a:pPr marL="0" indent="0">
              <a:buNone/>
            </a:pPr>
            <a:endParaRPr lang="en-US" sz="2200" dirty="0">
              <a:solidFill>
                <a:srgbClr val="003296"/>
              </a:solidFill>
              <a:latin typeface="Arial" panose="020B0604020202020204" pitchFamily="34" charset="0"/>
              <a:ea typeface="Times New Roman"/>
              <a:cs typeface="Arial" panose="020B0604020202020204" pitchFamily="34" charset="0"/>
            </a:endParaRPr>
          </a:p>
          <a:p>
            <a:pPr marL="0" indent="0">
              <a:buNone/>
            </a:pPr>
            <a:endParaRPr lang="en-US" sz="1000" dirty="0">
              <a:solidFill>
                <a:srgbClr val="003296"/>
              </a:solidFill>
              <a:latin typeface="Arial"/>
              <a:ea typeface="Times New Roman"/>
              <a:cs typeface="Arial"/>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930" y="1068371"/>
            <a:ext cx="7956200" cy="5503026"/>
          </a:xfrm>
        </p:spPr>
        <p:txBody>
          <a:bodyPr>
            <a:normAutofit/>
          </a:bodyPr>
          <a:lstStyle/>
          <a:p>
            <a:pPr marL="0" indent="0">
              <a:buNone/>
            </a:pPr>
            <a:endParaRPr lang="en-US" sz="2200" dirty="0">
              <a:solidFill>
                <a:srgbClr val="003296"/>
              </a:solidFill>
              <a:latin typeface="Arial" panose="020B0604020202020204" pitchFamily="34" charset="0"/>
              <a:cs typeface="Arial" panose="020B0604020202020204" pitchFamily="34" charset="0"/>
            </a:endParaRPr>
          </a:p>
          <a:p>
            <a:pPr marL="0" indent="0">
              <a:buNone/>
            </a:pPr>
            <a:r>
              <a:rPr lang="en-US" sz="2200" dirty="0">
                <a:solidFill>
                  <a:srgbClr val="003296"/>
                </a:solidFill>
                <a:latin typeface="Arial" panose="020B0604020202020204" pitchFamily="34" charset="0"/>
                <a:cs typeface="Arial" panose="020B0604020202020204" pitchFamily="34" charset="0"/>
              </a:rPr>
              <a:t>Additionally, consistent with practices in past election cycles, the use of extraordinary measures beyond the normal course of operations is authorized and expected to be executed by local management between October and November 26 to accelerate the delivery of ballots, when the Postal Service is able to identify the </a:t>
            </a:r>
            <a:r>
              <a:rPr lang="en-US" sz="2200" dirty="0" err="1">
                <a:solidFill>
                  <a:srgbClr val="003296"/>
                </a:solidFill>
                <a:latin typeface="Arial" panose="020B0604020202020204" pitchFamily="34" charset="0"/>
                <a:cs typeface="Arial" panose="020B0604020202020204" pitchFamily="34" charset="0"/>
              </a:rPr>
              <a:t>mailpiece</a:t>
            </a:r>
            <a:r>
              <a:rPr lang="en-US" sz="2200" dirty="0">
                <a:solidFill>
                  <a:srgbClr val="003296"/>
                </a:solidFill>
                <a:latin typeface="Arial" panose="020B0604020202020204" pitchFamily="34" charset="0"/>
                <a:cs typeface="Arial" panose="020B0604020202020204" pitchFamily="34" charset="0"/>
              </a:rPr>
              <a:t> as a ballot.</a:t>
            </a:r>
          </a:p>
          <a:p>
            <a:pPr marL="0" indent="0">
              <a:buNone/>
            </a:pPr>
            <a:r>
              <a:rPr lang="en-US" sz="2200" dirty="0">
                <a:solidFill>
                  <a:srgbClr val="003296"/>
                </a:solidFill>
                <a:latin typeface="Arial" panose="020B0604020202020204" pitchFamily="34" charset="0"/>
                <a:cs typeface="Arial" panose="020B0604020202020204" pitchFamily="34" charset="0"/>
              </a:rPr>
              <a:t>We provide a secure, efficient and effective means to enable citizens to participate in elections.</a:t>
            </a:r>
          </a:p>
          <a:p>
            <a:pPr marL="0" indent="0">
              <a:buNone/>
            </a:pPr>
            <a:endParaRPr lang="en-US" sz="2200" dirty="0">
              <a:solidFill>
                <a:srgbClr val="003296"/>
              </a:solidFill>
              <a:latin typeface="Arial" panose="020B0604020202020204" pitchFamily="34" charset="0"/>
              <a:cs typeface="Arial" panose="020B0604020202020204" pitchFamily="34" charset="0"/>
            </a:endParaRPr>
          </a:p>
          <a:p>
            <a:pPr marL="0" indent="0">
              <a:buNone/>
            </a:pPr>
            <a:r>
              <a:rPr lang="en-US" sz="2200" dirty="0">
                <a:solidFill>
                  <a:srgbClr val="003296"/>
                </a:solidFill>
                <a:latin typeface="Arial" panose="020B0604020202020204" pitchFamily="34" charset="0"/>
                <a:cs typeface="Arial" panose="020B0604020202020204" pitchFamily="34" charset="0"/>
              </a:rPr>
              <a:t>Because that’s Smart Business.</a:t>
            </a:r>
          </a:p>
          <a:p>
            <a:pPr marL="0" indent="0">
              <a:buNone/>
            </a:pPr>
            <a:endParaRPr lang="en-US" sz="2200" i="1" dirty="0">
              <a:solidFill>
                <a:srgbClr val="003296"/>
              </a:solidFill>
              <a:latin typeface="Arial" panose="020B0604020202020204" pitchFamily="34" charset="0"/>
              <a:cs typeface="Arial" panose="020B0604020202020204" pitchFamily="34" charset="0"/>
            </a:endParaRPr>
          </a:p>
          <a:p>
            <a:pPr marL="0" indent="0">
              <a:buNone/>
            </a:pPr>
            <a:endParaRPr lang="en-US" sz="2800" dirty="0">
              <a:solidFill>
                <a:srgbClr val="003296"/>
              </a:solidFill>
              <a:latin typeface="Arial" panose="020B0604020202020204" pitchFamily="34" charset="0"/>
              <a:cs typeface="Arial" panose="020B0604020202020204" pitchFamily="34" charset="0"/>
            </a:endParaRPr>
          </a:p>
          <a:p>
            <a:pPr marL="0" indent="0">
              <a:buNone/>
            </a:pPr>
            <a:endParaRPr lang="en-US" dirty="0"/>
          </a:p>
        </p:txBody>
      </p:sp>
      <p:sp>
        <p:nvSpPr>
          <p:cNvPr id="4" name="Title 1"/>
          <p:cNvSpPr txBox="1">
            <a:spLocks/>
          </p:cNvSpPr>
          <p:nvPr/>
        </p:nvSpPr>
        <p:spPr>
          <a:xfrm>
            <a:off x="0" y="286603"/>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endParaRPr lang="en-US" dirty="0">
              <a:latin typeface="Arial" panose="020B0604020202020204" pitchFamily="34" charset="0"/>
              <a:cs typeface="Arial" panose="020B0604020202020204" pitchFamily="34" charset="0"/>
            </a:endParaRPr>
          </a:p>
        </p:txBody>
      </p:sp>
      <p:sp>
        <p:nvSpPr>
          <p:cNvPr id="6" name="Title 1"/>
          <p:cNvSpPr txBox="1">
            <a:spLocks/>
          </p:cNvSpPr>
          <p:nvPr/>
        </p:nvSpPr>
        <p:spPr>
          <a:xfrm>
            <a:off x="0" y="443477"/>
            <a:ext cx="9144000" cy="97858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400" kern="1200">
                <a:solidFill>
                  <a:srgbClr val="0D5089"/>
                </a:solidFill>
                <a:latin typeface="Helvetica"/>
                <a:ea typeface="+mj-ea"/>
                <a:cs typeface="Helvetica"/>
              </a:defRPr>
            </a:lvl1pPr>
          </a:lstStyle>
          <a:p>
            <a:pPr algn="ctr"/>
            <a:r>
              <a:rPr lang="en-US" sz="4000" b="1" dirty="0">
                <a:solidFill>
                  <a:srgbClr val="003296"/>
                </a:solidFill>
                <a:latin typeface="Arial" panose="020B0604020202020204" pitchFamily="34" charset="0"/>
                <a:cs typeface="Arial" panose="020B0604020202020204" pitchFamily="34" charset="0"/>
              </a:rPr>
              <a:t>Election Mail</a:t>
            </a:r>
            <a:endParaRPr lang="en-US" sz="4000" dirty="0">
              <a:solidFill>
                <a:srgbClr val="00329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207</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Helvetica</vt:lpstr>
      <vt:lpstr>Wingdings</vt:lpstr>
      <vt:lpstr>YSBM_Template</vt:lpstr>
      <vt:lpstr>Election Mail  </vt:lpstr>
      <vt:lpstr>Election Mail</vt:lpstr>
      <vt:lpstr>PowerPoint Presentation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Vecchione, Helen - Washington, DC</cp:lastModifiedBy>
  <cp:revision>50</cp:revision>
  <cp:lastPrinted>2015-09-04T02:20:42Z</cp:lastPrinted>
  <dcterms:created xsi:type="dcterms:W3CDTF">2014-08-01T15:55:50Z</dcterms:created>
  <dcterms:modified xsi:type="dcterms:W3CDTF">2024-07-02T13:39:31Z</dcterms:modified>
</cp:coreProperties>
</file>