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7F9FF-F2F6-42E2-963C-1761C73C201A}" v="4" dt="2023-10-12T14:47:13.2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9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cchione, Helen - Washington, DC" userId="062ccc1a-70d2-4700-84b0-bef652a4cb24" providerId="ADAL" clId="{7D17F9FF-F2F6-42E2-963C-1761C73C201A}"/>
    <pc:docChg chg="custSel modSld">
      <pc:chgData name="Vecchione, Helen - Washington, DC" userId="062ccc1a-70d2-4700-84b0-bef652a4cb24" providerId="ADAL" clId="{7D17F9FF-F2F6-42E2-963C-1761C73C201A}" dt="2023-10-18T18:02:01.557" v="149" actId="1076"/>
      <pc:docMkLst>
        <pc:docMk/>
      </pc:docMkLst>
      <pc:sldChg chg="modSp mod">
        <pc:chgData name="Vecchione, Helen - Washington, DC" userId="062ccc1a-70d2-4700-84b0-bef652a4cb24" providerId="ADAL" clId="{7D17F9FF-F2F6-42E2-963C-1761C73C201A}" dt="2023-10-18T18:01:44.238" v="148" actId="1076"/>
        <pc:sldMkLst>
          <pc:docMk/>
          <pc:sldMk cId="3497351106" sldId="256"/>
        </pc:sldMkLst>
        <pc:spChg chg="mod">
          <ac:chgData name="Vecchione, Helen - Washington, DC" userId="062ccc1a-70d2-4700-84b0-bef652a4cb24" providerId="ADAL" clId="{7D17F9FF-F2F6-42E2-963C-1761C73C201A}" dt="2023-10-18T18:01:44.238" v="148" actId="1076"/>
          <ac:spMkLst>
            <pc:docMk/>
            <pc:sldMk cId="3497351106" sldId="256"/>
            <ac:spMk id="2" creationId="{00000000-0000-0000-0000-000000000000}"/>
          </ac:spMkLst>
        </pc:spChg>
      </pc:sldChg>
      <pc:sldChg chg="modSp mod">
        <pc:chgData name="Vecchione, Helen - Washington, DC" userId="062ccc1a-70d2-4700-84b0-bef652a4cb24" providerId="ADAL" clId="{7D17F9FF-F2F6-42E2-963C-1761C73C201A}" dt="2023-10-18T18:01:31.821" v="147" actId="1076"/>
        <pc:sldMkLst>
          <pc:docMk/>
          <pc:sldMk cId="2602962432" sldId="258"/>
        </pc:sldMkLst>
        <pc:spChg chg="mod">
          <ac:chgData name="Vecchione, Helen - Washington, DC" userId="062ccc1a-70d2-4700-84b0-bef652a4cb24" providerId="ADAL" clId="{7D17F9FF-F2F6-42E2-963C-1761C73C201A}" dt="2023-10-18T18:01:31.821" v="147" actId="1076"/>
          <ac:spMkLst>
            <pc:docMk/>
            <pc:sldMk cId="2602962432" sldId="258"/>
            <ac:spMk id="3" creationId="{00000000-0000-0000-0000-000000000000}"/>
          </ac:spMkLst>
        </pc:spChg>
      </pc:sldChg>
      <pc:sldChg chg="modSp mod">
        <pc:chgData name="Vecchione, Helen - Washington, DC" userId="062ccc1a-70d2-4700-84b0-bef652a4cb24" providerId="ADAL" clId="{7D17F9FF-F2F6-42E2-963C-1761C73C201A}" dt="2023-10-18T18:02:01.557" v="149" actId="1076"/>
        <pc:sldMkLst>
          <pc:docMk/>
          <pc:sldMk cId="1174534945" sldId="259"/>
        </pc:sldMkLst>
        <pc:spChg chg="mod">
          <ac:chgData name="Vecchione, Helen - Washington, DC" userId="062ccc1a-70d2-4700-84b0-bef652a4cb24" providerId="ADAL" clId="{7D17F9FF-F2F6-42E2-963C-1761C73C201A}" dt="2023-10-18T18:02:01.557" v="149" actId="1076"/>
          <ac:spMkLst>
            <pc:docMk/>
            <pc:sldMk cId="1174534945" sldId="259"/>
            <ac:spMk id="3" creationId="{00000000-0000-0000-0000-000000000000}"/>
          </ac:spMkLst>
        </pc:spChg>
        <pc:spChg chg="mod">
          <ac:chgData name="Vecchione, Helen - Washington, DC" userId="062ccc1a-70d2-4700-84b0-bef652a4cb24" providerId="ADAL" clId="{7D17F9FF-F2F6-42E2-963C-1761C73C201A}" dt="2023-10-12T14:44:35.304" v="0" actId="1076"/>
          <ac:spMkLst>
            <pc:docMk/>
            <pc:sldMk cId="1174534945" sldId="259"/>
            <ac:spMk id="6" creationId="{7DF05FDA-3527-4501-A0A1-47138B1F8E49}"/>
          </ac:spMkLst>
        </pc:spChg>
      </pc:sldChg>
    </pc:docChg>
  </pc:docChgLst>
  <pc:docChgLst>
    <pc:chgData name="Vecchione, Helen - Washington, DC" userId="062ccc1a-70d2-4700-84b0-bef652a4cb24" providerId="ADAL" clId="{A97E79DA-E6CB-40D0-82D1-9B8BCC8BF9FB}"/>
    <pc:docChg chg="custSel modSld">
      <pc:chgData name="Vecchione, Helen - Washington, DC" userId="062ccc1a-70d2-4700-84b0-bef652a4cb24" providerId="ADAL" clId="{A97E79DA-E6CB-40D0-82D1-9B8BCC8BF9FB}" dt="2023-10-12T14:30:21.707" v="43" actId="1076"/>
      <pc:docMkLst>
        <pc:docMk/>
      </pc:docMkLst>
      <pc:sldChg chg="modSp mod">
        <pc:chgData name="Vecchione, Helen - Washington, DC" userId="062ccc1a-70d2-4700-84b0-bef652a4cb24" providerId="ADAL" clId="{A97E79DA-E6CB-40D0-82D1-9B8BCC8BF9FB}" dt="2023-10-12T14:16:30.649" v="3" actId="20577"/>
        <pc:sldMkLst>
          <pc:docMk/>
          <pc:sldMk cId="3497351106" sldId="256"/>
        </pc:sldMkLst>
        <pc:spChg chg="mod">
          <ac:chgData name="Vecchione, Helen - Washington, DC" userId="062ccc1a-70d2-4700-84b0-bef652a4cb24" providerId="ADAL" clId="{A97E79DA-E6CB-40D0-82D1-9B8BCC8BF9FB}" dt="2023-10-12T14:16:30.649" v="3" actId="20577"/>
          <ac:spMkLst>
            <pc:docMk/>
            <pc:sldMk cId="3497351106" sldId="256"/>
            <ac:spMk id="2" creationId="{00000000-0000-0000-0000-000000000000}"/>
          </ac:spMkLst>
        </pc:spChg>
      </pc:sldChg>
      <pc:sldChg chg="modSp mod">
        <pc:chgData name="Vecchione, Helen - Washington, DC" userId="062ccc1a-70d2-4700-84b0-bef652a4cb24" providerId="ADAL" clId="{A97E79DA-E6CB-40D0-82D1-9B8BCC8BF9FB}" dt="2023-10-12T14:30:02.786" v="41" actId="1076"/>
        <pc:sldMkLst>
          <pc:docMk/>
          <pc:sldMk cId="2602962432" sldId="258"/>
        </pc:sldMkLst>
        <pc:spChg chg="mod">
          <ac:chgData name="Vecchione, Helen - Washington, DC" userId="062ccc1a-70d2-4700-84b0-bef652a4cb24" providerId="ADAL" clId="{A97E79DA-E6CB-40D0-82D1-9B8BCC8BF9FB}" dt="2023-10-12T14:30:02.786" v="41" actId="1076"/>
          <ac:spMkLst>
            <pc:docMk/>
            <pc:sldMk cId="2602962432" sldId="258"/>
            <ac:spMk id="3" creationId="{00000000-0000-0000-0000-000000000000}"/>
          </ac:spMkLst>
        </pc:spChg>
        <pc:spChg chg="mod">
          <ac:chgData name="Vecchione, Helen - Washington, DC" userId="062ccc1a-70d2-4700-84b0-bef652a4cb24" providerId="ADAL" clId="{A97E79DA-E6CB-40D0-82D1-9B8BCC8BF9FB}" dt="2023-10-12T14:29:47.561" v="36" actId="1076"/>
          <ac:spMkLst>
            <pc:docMk/>
            <pc:sldMk cId="2602962432" sldId="258"/>
            <ac:spMk id="4" creationId="{939A118D-80FF-4A92-A7AC-CFE1C9F93728}"/>
          </ac:spMkLst>
        </pc:spChg>
      </pc:sldChg>
      <pc:sldChg chg="modSp mod">
        <pc:chgData name="Vecchione, Helen - Washington, DC" userId="062ccc1a-70d2-4700-84b0-bef652a4cb24" providerId="ADAL" clId="{A97E79DA-E6CB-40D0-82D1-9B8BCC8BF9FB}" dt="2023-10-12T14:30:21.707" v="43" actId="1076"/>
        <pc:sldMkLst>
          <pc:docMk/>
          <pc:sldMk cId="1174534945" sldId="259"/>
        </pc:sldMkLst>
        <pc:spChg chg="mod">
          <ac:chgData name="Vecchione, Helen - Washington, DC" userId="062ccc1a-70d2-4700-84b0-bef652a4cb24" providerId="ADAL" clId="{A97E79DA-E6CB-40D0-82D1-9B8BCC8BF9FB}" dt="2023-10-12T14:18:23.376" v="27" actId="255"/>
          <ac:spMkLst>
            <pc:docMk/>
            <pc:sldMk cId="1174534945" sldId="259"/>
            <ac:spMk id="3" creationId="{00000000-0000-0000-0000-000000000000}"/>
          </ac:spMkLst>
        </pc:spChg>
        <pc:spChg chg="mod">
          <ac:chgData name="Vecchione, Helen - Washington, DC" userId="062ccc1a-70d2-4700-84b0-bef652a4cb24" providerId="ADAL" clId="{A97E79DA-E6CB-40D0-82D1-9B8BCC8BF9FB}" dt="2023-10-12T14:30:21.707" v="43" actId="1076"/>
          <ac:spMkLst>
            <pc:docMk/>
            <pc:sldMk cId="1174534945" sldId="259"/>
            <ac:spMk id="6" creationId="{7DF05FDA-3527-4501-A0A1-47138B1F8E4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thics.help@usp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87614"/>
            <a:ext cx="9144000" cy="1560786"/>
          </a:xfrm>
        </p:spPr>
        <p:txBody>
          <a:bodyPr>
            <a:normAutofit fontScale="90000"/>
          </a:bodyPr>
          <a:lstStyle/>
          <a:p>
            <a:pPr algn="ctr"/>
            <a:r>
              <a:rPr lang="en-US" sz="4900" dirty="0">
                <a:solidFill>
                  <a:srgbClr val="1D49A2"/>
                </a:solidFill>
                <a:latin typeface="Arial"/>
              </a:rPr>
              <a:t>Avoid Controversy With </a:t>
            </a:r>
            <a:br>
              <a:rPr lang="en-US" sz="4900" dirty="0">
                <a:solidFill>
                  <a:srgbClr val="1D49A2"/>
                </a:solidFill>
                <a:latin typeface="Arial"/>
              </a:rPr>
            </a:br>
            <a:r>
              <a:rPr lang="en-US" sz="4900" dirty="0">
                <a:solidFill>
                  <a:srgbClr val="1D49A2"/>
                </a:solidFill>
                <a:latin typeface="Arial"/>
              </a:rPr>
              <a:t>Community Service</a:t>
            </a:r>
            <a:br>
              <a:rPr lang="en-US" sz="5400" dirty="0">
                <a:solidFill>
                  <a:srgbClr val="003296"/>
                </a:solidFill>
                <a:latin typeface="Arial"/>
              </a:rPr>
            </a:br>
            <a:br>
              <a:rPr lang="en-US" b="1" dirty="0">
                <a:solidFill>
                  <a:srgbClr val="003296"/>
                </a:solidFill>
                <a:latin typeface="Arial"/>
              </a:rPr>
            </a:br>
            <a:br>
              <a:rPr lang="en-US" dirty="0">
                <a:effectLst/>
                <a:latin typeface="Arial" panose="020B0604020202020204" pitchFamily="34" charset="0"/>
                <a:ea typeface="Arial" panose="020B0604020202020204" pitchFamily="34" charset="0"/>
                <a:cs typeface="Times New Roman" panose="02020603050405020304" pitchFamily="18" charset="0"/>
              </a:rPr>
            </a:br>
            <a:br>
              <a:rPr lang="en-US" dirty="0">
                <a:effectLst/>
                <a:latin typeface="Arial" panose="020B0604020202020204" pitchFamily="34" charset="0"/>
                <a:ea typeface="Arial" panose="020B0604020202020204" pitchFamily="34" charset="0"/>
                <a:cs typeface="Times New Roman" panose="02020603050405020304" pitchFamily="18" charset="0"/>
              </a:rPr>
            </a:br>
            <a:br>
              <a:rPr lang="en-US" sz="3600" dirty="0">
                <a:solidFill>
                  <a:srgbClr val="003296"/>
                </a:solidFill>
                <a:latin typeface="Arial"/>
                <a:ea typeface="+mn-ea"/>
              </a:rPr>
            </a:br>
            <a:br>
              <a:rPr lang="en-US" sz="4400" dirty="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1" y="1372552"/>
            <a:ext cx="8134349" cy="4787235"/>
          </a:xfrm>
        </p:spPr>
        <p:txBody>
          <a:bodyPr>
            <a:normAutofit fontScale="92500" lnSpcReduction="20000"/>
          </a:bodyPr>
          <a:lstStyle/>
          <a:p>
            <a:pPr marL="0" marR="0">
              <a:spcBef>
                <a:spcPts val="0"/>
              </a:spcBef>
              <a:spcAft>
                <a:spcPts val="0"/>
              </a:spcAft>
            </a:pPr>
            <a:endParaRPr lang="en-US" sz="2600" dirty="0">
              <a:solidFill>
                <a:srgbClr val="1D49A2"/>
              </a:solidFill>
              <a:effectLst/>
              <a:latin typeface="Arial" panose="020B0604020202020204" pitchFamily="34" charset="0"/>
              <a:ea typeface="Arial" panose="020B0604020202020204" pitchFamily="34" charset="0"/>
              <a:cs typeface="Times New Roman" panose="02020603050405020304" pitchFamily="18" charset="0"/>
            </a:endParaRPr>
          </a:p>
          <a:p>
            <a:pPr marL="0" indent="0">
              <a:lnSpc>
                <a:spcPct val="107000"/>
              </a:lnSpc>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The Postal Service and its employees can contribute to the well-being of their communities through a variety of approved community service activities, such as employee food or school supply drives, under the Community Services Activities Policy (CSAP).  </a:t>
            </a:r>
          </a:p>
          <a:p>
            <a:pPr marL="0" indent="0">
              <a:lnSpc>
                <a:spcPct val="107000"/>
              </a:lnSpc>
              <a:spcBef>
                <a:spcPts val="0"/>
              </a:spcBef>
              <a:spcAft>
                <a:spcPts val="0"/>
              </a:spcAft>
              <a:buNone/>
            </a:pPr>
            <a:endParaRPr lang="en-US" sz="2600" dirty="0">
              <a:solidFill>
                <a:srgbClr val="1D49A2"/>
              </a:solidFill>
              <a:latin typeface="Arial" panose="020B0604020202020204" pitchFamily="34" charset="0"/>
              <a:ea typeface="Calibri" panose="020F0502020204030204" pitchFamily="34" charset="0"/>
            </a:endParaRPr>
          </a:p>
          <a:p>
            <a:pPr marL="0" indent="0">
              <a:lnSpc>
                <a:spcPct val="107000"/>
              </a:lnSpc>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These activities can also help to increase the Postal Service brand value.  But, if we aren’t careful, participation might do more harm than good. </a:t>
            </a:r>
          </a:p>
          <a:p>
            <a:pPr marL="0" indent="0">
              <a:lnSpc>
                <a:spcPct val="107000"/>
              </a:lnSpc>
              <a:spcBef>
                <a:spcPts val="0"/>
              </a:spcBef>
              <a:spcAft>
                <a:spcPts val="0"/>
              </a:spcAft>
              <a:buNone/>
            </a:pPr>
            <a:endParaRPr lang="en-US" sz="2600" kern="100" dirty="0">
              <a:solidFill>
                <a:srgbClr val="1D49A2"/>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Activities must not be political or religious, sponsored by a political or religious organization, or likely to involve the Postal Service in controversy. </a:t>
            </a:r>
            <a:endParaRPr lang="en-US" sz="26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sz="4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39A118D-80FF-4A92-A7AC-CFE1C9F93728}"/>
              </a:ext>
            </a:extLst>
          </p:cNvPr>
          <p:cNvSpPr txBox="1"/>
          <p:nvPr/>
        </p:nvSpPr>
        <p:spPr>
          <a:xfrm>
            <a:off x="68803" y="310131"/>
            <a:ext cx="9006394" cy="1323439"/>
          </a:xfrm>
          <a:prstGeom prst="rect">
            <a:avLst/>
          </a:prstGeom>
          <a:noFill/>
        </p:spPr>
        <p:txBody>
          <a:bodyPr wrap="square">
            <a:spAutoFit/>
          </a:bodyPr>
          <a:lstStyle/>
          <a:p>
            <a:pPr algn="ctr"/>
            <a:r>
              <a:rPr lang="en-US" sz="4000" dirty="0">
                <a:solidFill>
                  <a:srgbClr val="003296"/>
                </a:solidFill>
                <a:latin typeface="Arial"/>
                <a:cs typeface="Arial" panose="020B0604020202020204" pitchFamily="34" charset="0"/>
              </a:rPr>
              <a:t>Helping the Community Enhances </a:t>
            </a:r>
          </a:p>
          <a:p>
            <a:pPr algn="ctr"/>
            <a:r>
              <a:rPr lang="en-US" sz="4000" dirty="0">
                <a:solidFill>
                  <a:srgbClr val="003296"/>
                </a:solidFill>
                <a:latin typeface="Arial"/>
                <a:cs typeface="Arial" panose="020B0604020202020204" pitchFamily="34" charset="0"/>
              </a:rPr>
              <a:t>the Postal Service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050" y="1775090"/>
            <a:ext cx="7953375" cy="4301989"/>
          </a:xfrm>
        </p:spPr>
        <p:txBody>
          <a:bodyPr>
            <a:normAutofit fontScale="92500" lnSpcReduction="20000"/>
          </a:bodyPr>
          <a:lstStyle/>
          <a:p>
            <a:pPr marL="0" marR="0">
              <a:spcBef>
                <a:spcPts val="0"/>
              </a:spcBef>
              <a:spcAft>
                <a:spcPts val="0"/>
              </a:spcAft>
            </a:pPr>
            <a:endParaRPr lang="en-US" sz="2600" dirty="0">
              <a:effectLst/>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Keeping community services activities away from potential sources of controversy keeps the focus on the good work the Postal Service and its employees are doing in the community and the value they contribute.  </a:t>
            </a:r>
          </a:p>
          <a:p>
            <a:pPr marL="0" indent="0">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 </a:t>
            </a:r>
          </a:p>
          <a:p>
            <a:pPr marL="0" indent="0">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Increasing the Postal Service brand value is smart business.</a:t>
            </a:r>
          </a:p>
          <a:p>
            <a:pPr marL="0" indent="0">
              <a:spcBef>
                <a:spcPts val="0"/>
              </a:spcBef>
              <a:spcAft>
                <a:spcPts val="0"/>
              </a:spcAft>
              <a:buNone/>
            </a:pPr>
            <a:endParaRPr lang="en-US" sz="2600" dirty="0">
              <a:solidFill>
                <a:srgbClr val="1D49A2"/>
              </a:solidFill>
              <a:latin typeface="Arial" panose="020B0604020202020204" pitchFamily="34" charset="0"/>
              <a:ea typeface="Calibri" panose="020F0502020204030204" pitchFamily="34" charset="0"/>
            </a:endParaRPr>
          </a:p>
          <a:p>
            <a:pPr marL="0" indent="0">
              <a:spcBef>
                <a:spcPts val="0"/>
              </a:spcBef>
              <a:spcAft>
                <a:spcPts val="0"/>
              </a:spcAft>
              <a:buNone/>
            </a:pPr>
            <a:r>
              <a:rPr lang="en-US" sz="2600" dirty="0">
                <a:solidFill>
                  <a:srgbClr val="1D49A2"/>
                </a:solidFill>
                <a:latin typeface="Arial" panose="020B0604020202020204" pitchFamily="34" charset="0"/>
                <a:ea typeface="Calibri" panose="020F0502020204030204" pitchFamily="34" charset="0"/>
              </a:rPr>
              <a:t>Contact the Ethics Office (</a:t>
            </a:r>
            <a:r>
              <a:rPr lang="en-US" sz="2600" u="sng" dirty="0">
                <a:solidFill>
                  <a:srgbClr val="1D49A2"/>
                </a:solidFill>
                <a:latin typeface="Arial" panose="020B0604020202020204" pitchFamily="34" charset="0"/>
                <a:ea typeface="Calibri" panose="020F0502020204030204" pitchFamily="34" charset="0"/>
                <a:hlinkClick r:id="rId2"/>
              </a:rPr>
              <a:t>ethics.help@usps.gov</a:t>
            </a:r>
            <a:r>
              <a:rPr lang="en-US" sz="2600" dirty="0">
                <a:solidFill>
                  <a:srgbClr val="1D49A2"/>
                </a:solidFill>
                <a:latin typeface="Arial" panose="020B0604020202020204" pitchFamily="34" charset="0"/>
                <a:ea typeface="Calibri" panose="020F0502020204030204" pitchFamily="34" charset="0"/>
              </a:rPr>
              <a:t>) for guidance.</a:t>
            </a: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rPr>
              <a:t> </a:t>
            </a:r>
            <a:endParaRPr lang="en-US" dirty="0"/>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538412"/>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100" dirty="0">
                <a:solidFill>
                  <a:srgbClr val="003296"/>
                </a:solidFill>
                <a:latin typeface="Arial"/>
                <a:cs typeface="Arial" panose="020B0604020202020204" pitchFamily="34" charset="0"/>
              </a:rPr>
              <a:t>Helping the Community Enhances </a:t>
            </a:r>
          </a:p>
          <a:p>
            <a:pPr algn="ctr"/>
            <a:r>
              <a:rPr lang="en-US" sz="4100" dirty="0">
                <a:solidFill>
                  <a:srgbClr val="003296"/>
                </a:solidFill>
                <a:latin typeface="Arial"/>
                <a:cs typeface="Arial" panose="020B0604020202020204" pitchFamily="34" charset="0"/>
              </a:rPr>
              <a:t>the Postal Service</a:t>
            </a:r>
            <a:endParaRPr lang="en-US" sz="4100" dirty="0">
              <a:latin typeface="Arial" panose="020B0604020202020204" pitchFamily="34" charset="0"/>
              <a:cs typeface="Arial" panose="020B0604020202020204" pitchFamily="34" charset="0"/>
            </a:endParaRPr>
          </a:p>
          <a:p>
            <a:pPr algn="ct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53494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TotalTime>
  <Words>183</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Avoid Controversy With  Community Service      </vt:lpstr>
      <vt:lpstr>PowerPoint Presentation</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Vecchione, Helen - Washington, DC</cp:lastModifiedBy>
  <cp:revision>58</cp:revision>
  <cp:lastPrinted>2015-09-04T02:20:42Z</cp:lastPrinted>
  <dcterms:created xsi:type="dcterms:W3CDTF">2014-08-01T15:55:50Z</dcterms:created>
  <dcterms:modified xsi:type="dcterms:W3CDTF">2023-10-18T18:02:01Z</dcterms:modified>
</cp:coreProperties>
</file>