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foia12@usps.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kern="1200" dirty="0">
                <a:solidFill>
                  <a:srgbClr val="003296"/>
                </a:solidFill>
                <a:effectLst/>
                <a:latin typeface="Arial" panose="020B0604020202020204" pitchFamily="34" charset="0"/>
                <a:ea typeface="+mn-ea"/>
                <a:cs typeface="Arial" panose="020B0604020202020204" pitchFamily="34" charset="0"/>
              </a:rPr>
              <a:t>Sanitize Before Sending</a:t>
            </a:r>
            <a:br>
              <a:rPr lang="en-US" dirty="0">
                <a:effectLst/>
                <a:latin typeface="Arial" panose="020B0604020202020204" pitchFamily="34" charset="0"/>
                <a:ea typeface="Arial" panose="020B0604020202020204" pitchFamily="34" charset="0"/>
                <a:cs typeface="Times New Roman" panose="02020603050405020304" pitchFamily="18" charset="0"/>
              </a:rPr>
            </a:br>
            <a:br>
              <a:rPr lang="en-US" dirty="0">
                <a:effectLst/>
                <a:latin typeface="Arial" panose="020B0604020202020204" pitchFamily="34" charset="0"/>
                <a:ea typeface="Arial" panose="020B0604020202020204" pitchFamily="34" charset="0"/>
                <a:cs typeface="Times New Roman" panose="02020603050405020304" pitchFamily="18" charset="0"/>
              </a:rPr>
            </a:br>
            <a:br>
              <a:rPr lang="en-US" sz="3600" dirty="0">
                <a:solidFill>
                  <a:srgbClr val="003296"/>
                </a:solidFill>
                <a:latin typeface="Arial"/>
                <a:ea typeface="+mn-ea"/>
              </a:rPr>
            </a:br>
            <a:br>
              <a:rPr lang="en-US" sz="4400" dirty="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8375" y="1088286"/>
            <a:ext cx="8598020" cy="4180856"/>
          </a:xfrm>
        </p:spPr>
        <p:txBody>
          <a:bodyPr>
            <a:normAutofit/>
          </a:bodyPr>
          <a:lstStyle/>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a:spcBef>
                <a:spcPts val="0"/>
              </a:spcBef>
              <a:spcAft>
                <a:spcPts val="0"/>
              </a:spcAft>
              <a:buNone/>
            </a:pPr>
            <a:r>
              <a:rPr lang="en-US" sz="2000" kern="1200" dirty="0">
                <a:solidFill>
                  <a:srgbClr val="003296"/>
                </a:solidFill>
                <a:effectLst/>
                <a:latin typeface="Arial" panose="020B0604020202020204" pitchFamily="34" charset="0"/>
                <a:ea typeface="+mn-ea"/>
                <a:cs typeface="Arial" panose="020B0604020202020204" pitchFamily="34" charset="0"/>
              </a:rPr>
              <a:t>When reviewing a document that’s responsive to a Freedom of Information Act (FOIA) request, you must redact all exempt information, add the appropriate FOIA exemption code to each redaction, and check that all hidden data, hyperlinks, and metadata have been removed before releasing it.</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r>
              <a:rPr lang="en-US" sz="2000" kern="1200" dirty="0">
                <a:solidFill>
                  <a:srgbClr val="003296"/>
                </a:solidFill>
                <a:effectLst/>
                <a:latin typeface="Arial" panose="020B0604020202020204" pitchFamily="34" charset="0"/>
                <a:ea typeface="+mn-ea"/>
                <a:cs typeface="Arial" panose="020B0604020202020204" pitchFamily="34" charset="0"/>
              </a:rPr>
              <a:t>Reviewing and redacting documents with care furthers compliance with FOIA and makes sure that exempt information is not released inappropriately.</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endParaRPr lang="en-US" sz="2400" dirty="0">
              <a:solidFill>
                <a:srgbClr val="003296"/>
              </a:solidFill>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2400" dirty="0">
                <a:solidFill>
                  <a:srgbClr val="003296"/>
                </a:solidFill>
                <a:latin typeface="Arial" panose="020B0604020202020204" pitchFamily="34" charset="0"/>
                <a:ea typeface="Times New Roman" panose="02020603050405020304" pitchFamily="18" charset="0"/>
                <a:cs typeface="Arial" panose="020B0604020202020204" pitchFamily="34" charset="0"/>
              </a:rPr>
              <a:t> </a:t>
            </a:r>
            <a:endParaRPr lang="en-US" sz="1200" dirty="0">
              <a:latin typeface="Arial" panose="020B0604020202020204" pitchFamily="34" charset="0"/>
              <a:ea typeface="Arial" panose="020B0604020202020204" pitchFamily="34" charset="0"/>
              <a:cs typeface="Times New Roman" panose="02020603050405020304" pitchFamily="18"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0" y="310131"/>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endParaRPr lang="en-US" sz="4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39A118D-80FF-4A92-A7AC-CFE1C9F93728}"/>
              </a:ext>
            </a:extLst>
          </p:cNvPr>
          <p:cNvSpPr txBox="1"/>
          <p:nvPr/>
        </p:nvSpPr>
        <p:spPr>
          <a:xfrm>
            <a:off x="137603" y="253340"/>
            <a:ext cx="8868791" cy="646331"/>
          </a:xfrm>
          <a:prstGeom prst="rect">
            <a:avLst/>
          </a:prstGeom>
          <a:noFill/>
        </p:spPr>
        <p:txBody>
          <a:bodyPr wrap="square">
            <a:spAutoFit/>
          </a:bodyPr>
          <a:lstStyle/>
          <a:p>
            <a:pPr marL="0" marR="0" algn="ctr">
              <a:spcBef>
                <a:spcPts val="0"/>
              </a:spcBef>
              <a:spcAft>
                <a:spcPts val="0"/>
              </a:spcAft>
            </a:pPr>
            <a:r>
              <a:rPr lang="en-US" sz="3600" dirty="0">
                <a:solidFill>
                  <a:srgbClr val="003296"/>
                </a:solidFill>
                <a:latin typeface="Arial" panose="020B0604020202020204" pitchFamily="34" charset="0"/>
                <a:cs typeface="Arial" panose="020B0604020202020204" pitchFamily="34" charset="0"/>
              </a:rPr>
              <a:t>Sanitize Before Sending</a:t>
            </a:r>
            <a:endParaRPr lang="en-US" sz="36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60296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331" y="938795"/>
            <a:ext cx="8753382" cy="4180856"/>
          </a:xfrm>
        </p:spPr>
        <p:txBody>
          <a:bodyPr>
            <a:normAutofit/>
          </a:bodyPr>
          <a:lstStyle/>
          <a:p>
            <a:pPr marL="0" marR="0" indent="0">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2000" kern="1200" dirty="0">
                <a:solidFill>
                  <a:srgbClr val="003296"/>
                </a:solidFill>
                <a:effectLst/>
                <a:latin typeface="Arial" panose="020B0604020202020204" pitchFamily="34" charset="0"/>
                <a:ea typeface="+mn-ea"/>
                <a:cs typeface="Arial" panose="020B0604020202020204" pitchFamily="34" charset="0"/>
              </a:rPr>
              <a:t>And that’s smart business.</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2000" dirty="0">
                <a:effectLst/>
                <a:latin typeface="Arial" panose="020B0604020202020204" pitchFamily="34" charset="0"/>
                <a:ea typeface="Arial" panose="020B0604020202020204" pitchFamily="34" charset="0"/>
                <a:cs typeface="Arial" panose="020B0604020202020204" pitchFamily="34" charset="0"/>
              </a:rPr>
              <a:t> </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spcBef>
                <a:spcPts val="0"/>
              </a:spcBef>
              <a:spcAft>
                <a:spcPts val="0"/>
              </a:spcAft>
              <a:buNone/>
            </a:pPr>
            <a:r>
              <a:rPr lang="en-US" sz="2000" kern="1200" dirty="0">
                <a:solidFill>
                  <a:srgbClr val="003296"/>
                </a:solidFill>
                <a:effectLst/>
                <a:latin typeface="Arial" panose="020B0604020202020204" pitchFamily="34" charset="0"/>
                <a:ea typeface="+mn-ea"/>
                <a:cs typeface="Arial" panose="020B0604020202020204" pitchFamily="34" charset="0"/>
              </a:rPr>
              <a:t>Contact your FOIA coordinator or the FOIA team – at </a:t>
            </a:r>
            <a:r>
              <a:rPr lang="en-US" sz="2000" u="sng" kern="1200" dirty="0">
                <a:solidFill>
                  <a:srgbClr val="0563C1"/>
                </a:solidFill>
                <a:effectLst/>
                <a:latin typeface="Arial" panose="020B0604020202020204" pitchFamily="34" charset="0"/>
                <a:ea typeface="+mn-ea"/>
                <a:cs typeface="Arial" panose="020B0604020202020204" pitchFamily="34" charset="0"/>
                <a:hlinkClick r:id="rId2"/>
              </a:rPr>
              <a:t>foia12@usps.gov</a:t>
            </a:r>
            <a:r>
              <a:rPr lang="en-US" sz="2000" kern="1200" dirty="0">
                <a:solidFill>
                  <a:srgbClr val="003296"/>
                </a:solidFill>
                <a:effectLst/>
                <a:latin typeface="Arial" panose="020B0604020202020204" pitchFamily="34" charset="0"/>
                <a:ea typeface="+mn-ea"/>
                <a:cs typeface="Arial" panose="020B0604020202020204" pitchFamily="34" charset="0"/>
              </a:rPr>
              <a:t> – with any technical questions on using or obtaining Adobe Acrobat Pro, including how to check whether hidden data, hyperlinks, and metadata have been removed from a document prior to release.</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0" indent="0">
              <a:lnSpc>
                <a:spcPct val="90000"/>
              </a:lnSpc>
              <a:buNone/>
            </a:pPr>
            <a:endParaRPr lang="en-US" sz="2000" dirty="0">
              <a:solidFill>
                <a:srgbClr val="1D49A2"/>
              </a:solidFill>
              <a:latin typeface="Arial" panose="020B0604020202020204" pitchFamily="34" charset="0"/>
              <a:cs typeface="Arial" panose="020B0604020202020204" pitchFamily="34" charset="0"/>
            </a:endParaRPr>
          </a:p>
          <a:p>
            <a:pPr marL="0" indent="0">
              <a:buNone/>
            </a:pPr>
            <a:r>
              <a:rPr lang="en-US" sz="2400" dirty="0">
                <a:solidFill>
                  <a:srgbClr val="1D49A2"/>
                </a:solidFill>
              </a:rPr>
              <a:t> </a:t>
            </a:r>
            <a:endParaRPr lang="en-US" dirty="0"/>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0" y="310131"/>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sz="3600" dirty="0">
                <a:solidFill>
                  <a:srgbClr val="003296"/>
                </a:solidFill>
                <a:latin typeface="Arial"/>
              </a:rPr>
              <a:t>Sanitize Before Sending</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53494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247</TotalTime>
  <Words>144</Words>
  <Application>Microsoft Office PowerPoint</Application>
  <PresentationFormat>On-screen Show (4:3)</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Times New Roman</vt:lpstr>
      <vt:lpstr>YSBM_Template</vt:lpstr>
      <vt:lpstr>Sanitize Before Sending    </vt:lpstr>
      <vt:lpstr>PowerPoint Presentation</vt:lpstr>
      <vt:lpstr>PowerPoint Presentation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Bonanno, Natalie A - Washington, DC</cp:lastModifiedBy>
  <cp:revision>61</cp:revision>
  <cp:lastPrinted>2015-09-04T02:20:42Z</cp:lastPrinted>
  <dcterms:created xsi:type="dcterms:W3CDTF">2014-08-01T15:55:50Z</dcterms:created>
  <dcterms:modified xsi:type="dcterms:W3CDTF">2023-10-06T18:36:48Z</dcterms:modified>
</cp:coreProperties>
</file>