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49A2"/>
    <a:srgbClr val="F49406"/>
    <a:srgbClr val="FFC000"/>
    <a:srgbClr val="72A52D"/>
    <a:srgbClr val="004175"/>
    <a:srgbClr val="0D5089"/>
    <a:srgbClr val="00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SCM_im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SCM_imag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foia12@usps.go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297214"/>
            <a:ext cx="9144000" cy="1560786"/>
          </a:xfrm>
        </p:spPr>
        <p:txBody>
          <a:bodyPr>
            <a:normAutofit fontScale="90000"/>
          </a:bodyPr>
          <a:lstStyle/>
          <a:p>
            <a:pPr algn="ctr"/>
            <a:r>
              <a:rPr lang="en-US" kern="1200" dirty="0">
                <a:solidFill>
                  <a:srgbClr val="003296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It’s </a:t>
            </a:r>
            <a:r>
              <a:rPr lang="en-US" kern="1200">
                <a:solidFill>
                  <a:srgbClr val="003296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not always good to share</a:t>
            </a:r>
            <a:b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b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br>
              <a:rPr lang="en-US" sz="3600" dirty="0">
                <a:solidFill>
                  <a:srgbClr val="003296"/>
                </a:solidFill>
                <a:latin typeface="Arial"/>
                <a:ea typeface="+mn-ea"/>
              </a:rPr>
            </a:br>
            <a:br>
              <a:rPr lang="en-US" sz="4400" dirty="0">
                <a:solidFill>
                  <a:srgbClr val="003296"/>
                </a:solidFill>
                <a:latin typeface="Arial"/>
                <a:ea typeface="+mn-ea"/>
              </a:rPr>
            </a:b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273" y="1489211"/>
            <a:ext cx="8389398" cy="4180856"/>
          </a:xfrm>
        </p:spPr>
        <p:txBody>
          <a:bodyPr>
            <a:normAutofit fontScale="85000" lnSpcReduction="20000"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kern="1200" dirty="0">
                <a:solidFill>
                  <a:srgbClr val="003296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 </a:t>
            </a:r>
            <a:endParaRPr lang="en-US" sz="22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kern="1200" dirty="0">
                <a:solidFill>
                  <a:srgbClr val="003296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Postal Service places a high priority on personal privacy and cybersecurity. </a:t>
            </a:r>
            <a:endParaRPr lang="en-US" sz="22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22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200" kern="1200" dirty="0">
              <a:solidFill>
                <a:srgbClr val="003296"/>
              </a:solidFill>
              <a:effectLst/>
              <a:latin typeface="Arial" panose="020B0604020202020204" pitchFamily="34" charset="0"/>
              <a:ea typeface="+mn-ea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kern="1200" dirty="0">
                <a:solidFill>
                  <a:srgbClr val="003296"/>
                </a:solidFill>
                <a:effectLst/>
                <a:latin typeface="Arial" panose="020B0604020202020204" pitchFamily="34" charset="0"/>
                <a:ea typeface="+mn-ea"/>
              </a:rPr>
              <a:t>Public access to postal mobile telephone numbers and postal email addresses may lead to phishing schemes and phone calls from the public after hours. </a:t>
            </a:r>
            <a:endParaRPr lang="en-US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22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200" kern="1200" dirty="0">
              <a:solidFill>
                <a:srgbClr val="003296"/>
              </a:solidFill>
              <a:effectLst/>
              <a:latin typeface="Arial" panose="020B0604020202020204" pitchFamily="34" charset="0"/>
              <a:ea typeface="+mn-ea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kern="1200" dirty="0">
                <a:solidFill>
                  <a:srgbClr val="003296"/>
                </a:solidFill>
                <a:effectLst/>
                <a:latin typeface="Arial" panose="020B0604020202020204" pitchFamily="34" charset="0"/>
                <a:ea typeface="+mn-ea"/>
              </a:rPr>
              <a:t>When responding to a Freedom of Information Act request, postal mobile telephone numbers and postal email addresses may both be redacted by citing Exemption 3 with 39 U.S.C. § 410(c)(2) and Exemption 6. </a:t>
            </a:r>
            <a:endParaRPr lang="en-US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rgbClr val="003296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2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400" dirty="0">
              <a:solidFill>
                <a:srgbClr val="1D49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400" dirty="0">
              <a:solidFill>
                <a:srgbClr val="1D49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400" dirty="0">
              <a:solidFill>
                <a:srgbClr val="1D49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DF05FDA-3527-4501-A0A1-47138B1F8E49}"/>
              </a:ext>
            </a:extLst>
          </p:cNvPr>
          <p:cNvSpPr txBox="1">
            <a:spLocks/>
          </p:cNvSpPr>
          <p:nvPr/>
        </p:nvSpPr>
        <p:spPr>
          <a:xfrm>
            <a:off x="0" y="310131"/>
            <a:ext cx="9144000" cy="156078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D5089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algn="ctr"/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9A118D-80FF-4A92-A7AC-CFE1C9F93728}"/>
              </a:ext>
            </a:extLst>
          </p:cNvPr>
          <p:cNvSpPr txBox="1"/>
          <p:nvPr/>
        </p:nvSpPr>
        <p:spPr>
          <a:xfrm>
            <a:off x="137603" y="253340"/>
            <a:ext cx="886879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It’s not always good to share</a:t>
            </a:r>
            <a:endParaRPr lang="en-US" sz="36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962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452" y="1090524"/>
            <a:ext cx="8788893" cy="4180856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kern="1200" dirty="0">
                <a:solidFill>
                  <a:srgbClr val="003296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Safeguarding USPS email addresses and mobile telephone numbers protects both our network and our employees’ privacy.</a:t>
            </a:r>
            <a:endParaRPr lang="en-US" sz="20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kern="1200" dirty="0">
                <a:solidFill>
                  <a:srgbClr val="003296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And that’s smart business.</a:t>
            </a:r>
            <a:endParaRPr lang="en-US" sz="20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kern="1200" dirty="0">
                <a:solidFill>
                  <a:srgbClr val="003296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Contact your FOIA coordinator or FOIA team – at </a:t>
            </a:r>
            <a:r>
              <a:rPr lang="en-US" sz="1600" u="none" strike="noStrike" kern="1200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2"/>
              </a:rPr>
              <a:t>foia12@usps.gov</a:t>
            </a:r>
            <a:r>
              <a:rPr lang="en-US" sz="1600" kern="1200" dirty="0">
                <a:solidFill>
                  <a:srgbClr val="003296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with any questions.</a:t>
            </a:r>
            <a:endParaRPr lang="en-US" sz="16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400" dirty="0">
              <a:solidFill>
                <a:srgbClr val="1D49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1D49A2"/>
                </a:solidFill>
              </a:rPr>
              <a:t> 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DF05FDA-3527-4501-A0A1-47138B1F8E49}"/>
              </a:ext>
            </a:extLst>
          </p:cNvPr>
          <p:cNvSpPr txBox="1">
            <a:spLocks/>
          </p:cNvSpPr>
          <p:nvPr/>
        </p:nvSpPr>
        <p:spPr>
          <a:xfrm>
            <a:off x="0" y="310131"/>
            <a:ext cx="9144000" cy="156078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D5089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algn="ctr"/>
            <a:r>
              <a:rPr lang="en-US" sz="3600" dirty="0">
                <a:solidFill>
                  <a:srgbClr val="003296"/>
                </a:solidFill>
                <a:latin typeface="Arial"/>
              </a:rPr>
              <a:t>It’s not always good to share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534945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</TotalTime>
  <Words>150</Words>
  <Application>Microsoft Office PowerPoint</Application>
  <PresentationFormat>On-screen Show (4:3)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Helvetica</vt:lpstr>
      <vt:lpstr>Times New Roman</vt:lpstr>
      <vt:lpstr>Wingdings</vt:lpstr>
      <vt:lpstr>YSBM_Template</vt:lpstr>
      <vt:lpstr>It’s not always good to share    </vt:lpstr>
      <vt:lpstr>PowerPoint Presentation</vt:lpstr>
      <vt:lpstr>PowerPoint Presentation</vt:lpstr>
    </vt:vector>
  </TitlesOfParts>
  <Company>USPS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Bonanno, Natalie A - Washington, DC</cp:lastModifiedBy>
  <cp:revision>59</cp:revision>
  <cp:lastPrinted>2015-09-04T02:20:42Z</cp:lastPrinted>
  <dcterms:created xsi:type="dcterms:W3CDTF">2014-08-01T15:55:50Z</dcterms:created>
  <dcterms:modified xsi:type="dcterms:W3CDTF">2023-10-06T18:38:31Z</dcterms:modified>
</cp:coreProperties>
</file>