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49A2"/>
    <a:srgbClr val="F49406"/>
    <a:srgbClr val="FFC000"/>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7/21/2021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297214"/>
            <a:ext cx="9144000" cy="1560786"/>
          </a:xfrm>
        </p:spPr>
        <p:txBody>
          <a:bodyPr>
            <a:normAutofit fontScale="90000"/>
          </a:bodyPr>
          <a:lstStyle/>
          <a:p>
            <a:pPr algn="ctr"/>
            <a:r>
              <a:rPr lang="en-US" sz="4900" dirty="0">
                <a:solidFill>
                  <a:srgbClr val="003296"/>
                </a:solidFill>
                <a:latin typeface="Arial"/>
              </a:rPr>
              <a:t>Special Delivery:  Delivering Trust</a:t>
            </a:r>
            <a:br>
              <a:rPr lang="en-US" sz="4400" dirty="0">
                <a:solidFill>
                  <a:srgbClr val="003296"/>
                </a:solidFill>
                <a:latin typeface="Arial"/>
                <a:ea typeface="+mn-ea"/>
              </a:rPr>
            </a:br>
            <a:br>
              <a:rPr lang="en-US" sz="4400" dirty="0">
                <a:solidFill>
                  <a:srgbClr val="003296"/>
                </a:solidFill>
                <a:latin typeface="Arial"/>
                <a:ea typeface="+mn-ea"/>
              </a:rPr>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1823" y="1402080"/>
            <a:ext cx="7420353" cy="5069840"/>
          </a:xfrm>
        </p:spPr>
        <p:txBody>
          <a:bodyPr>
            <a:normAutofit lnSpcReduction="10000"/>
          </a:bodyPr>
          <a:lstStyle/>
          <a:p>
            <a:pPr marL="0" indent="0">
              <a:lnSpc>
                <a:spcPct val="90000"/>
              </a:lnSpc>
              <a:buNone/>
            </a:pPr>
            <a:r>
              <a:rPr lang="en-US" sz="2400" dirty="0">
                <a:solidFill>
                  <a:srgbClr val="1D49A2"/>
                </a:solidFill>
                <a:latin typeface="Arial" panose="020B0604020202020204" pitchFamily="34" charset="0"/>
                <a:cs typeface="Arial" panose="020B0604020202020204" pitchFamily="34" charset="0"/>
              </a:rPr>
              <a:t>Public service is a public trust.</a:t>
            </a: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lnSpc>
                <a:spcPct val="90000"/>
              </a:lnSpc>
              <a:buNone/>
            </a:pPr>
            <a:r>
              <a:rPr lang="en-US" sz="2400" dirty="0">
                <a:solidFill>
                  <a:srgbClr val="1D49A2"/>
                </a:solidFill>
                <a:latin typeface="Arial" panose="020B0604020202020204" pitchFamily="34" charset="0"/>
                <a:cs typeface="Arial" panose="020B0604020202020204" pitchFamily="34" charset="0"/>
              </a:rPr>
              <a:t>Customers should have complete confidence in the integrity of the Postal Service.  They rely on us to safely and timely deliver birthday gifts, paychecks, gift cards, prescription medication, and credit and debit cards. </a:t>
            </a: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lnSpc>
                <a:spcPct val="90000"/>
              </a:lnSpc>
              <a:buNone/>
            </a:pPr>
            <a:r>
              <a:rPr lang="en-US" sz="2400" dirty="0">
                <a:solidFill>
                  <a:srgbClr val="1D49A2"/>
                </a:solidFill>
                <a:latin typeface="Arial" panose="020B0604020202020204" pitchFamily="34" charset="0"/>
                <a:ea typeface="Times New Roman" panose="02020603050405020304" pitchFamily="18" charset="0"/>
              </a:rPr>
              <a:t>Mail should be safely and securely handled – never stolen</a:t>
            </a:r>
            <a:r>
              <a:rPr lang="en-US" sz="2400" dirty="0">
                <a:solidFill>
                  <a:srgbClr val="1D49A2"/>
                </a:solidFill>
                <a:latin typeface="Arial" panose="020B0604020202020204" pitchFamily="34" charset="0"/>
                <a:cs typeface="Arial" panose="020B0604020202020204" pitchFamily="34" charset="0"/>
              </a:rPr>
              <a:t>. Appropriately handle the mail.</a:t>
            </a: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buNone/>
            </a:pPr>
            <a:r>
              <a:rPr lang="en-US" sz="2400" dirty="0">
                <a:solidFill>
                  <a:srgbClr val="1D49A2"/>
                </a:solidFill>
              </a:rPr>
              <a:t> </a:t>
            </a:r>
            <a:endParaRPr lang="en-US" dirty="0"/>
          </a:p>
        </p:txBody>
      </p:sp>
      <p:sp>
        <p:nvSpPr>
          <p:cNvPr id="6" name="Title 1">
            <a:extLst>
              <a:ext uri="{FF2B5EF4-FFF2-40B4-BE49-F238E27FC236}">
                <a16:creationId xmlns:a16="http://schemas.microsoft.com/office/drawing/2014/main" id="{7DF05FDA-3527-4501-A0A1-47138B1F8E49}"/>
              </a:ext>
            </a:extLst>
          </p:cNvPr>
          <p:cNvSpPr txBox="1">
            <a:spLocks/>
          </p:cNvSpPr>
          <p:nvPr/>
        </p:nvSpPr>
        <p:spPr>
          <a:xfrm>
            <a:off x="0" y="310131"/>
            <a:ext cx="9144000" cy="1560786"/>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400" kern="1200">
                <a:solidFill>
                  <a:srgbClr val="0D5089"/>
                </a:solidFill>
                <a:latin typeface="Helvetica"/>
                <a:ea typeface="+mj-ea"/>
                <a:cs typeface="Helvetica"/>
              </a:defRPr>
            </a:lvl1pPr>
          </a:lstStyle>
          <a:p>
            <a:pPr algn="ctr"/>
            <a:r>
              <a:rPr lang="en-US" dirty="0">
                <a:solidFill>
                  <a:srgbClr val="003296"/>
                </a:solidFill>
                <a:latin typeface="Arial"/>
              </a:rPr>
              <a:t>Delivering Trust</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2962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1823" y="1489211"/>
            <a:ext cx="7420353" cy="4180856"/>
          </a:xfrm>
        </p:spPr>
        <p:txBody>
          <a:bodyPr>
            <a:normAutofit fontScale="92500" lnSpcReduction="20000"/>
          </a:bodyPr>
          <a:lstStyle/>
          <a:p>
            <a:pPr marL="0" indent="0">
              <a:lnSpc>
                <a:spcPct val="90000"/>
              </a:lnSpc>
              <a:buNone/>
            </a:pPr>
            <a:r>
              <a:rPr lang="en-US" sz="2600" dirty="0">
                <a:solidFill>
                  <a:srgbClr val="1D49A2"/>
                </a:solidFill>
                <a:latin typeface="Arial" panose="020B0604020202020204" pitchFamily="34" charset="0"/>
                <a:cs typeface="Arial" panose="020B0604020202020204" pitchFamily="34" charset="0"/>
              </a:rPr>
              <a:t>Maintaining the integrity and trustworthiness of the Postal Service keeps customers coming back to us time and time again.</a:t>
            </a:r>
          </a:p>
          <a:p>
            <a:pPr marL="0" indent="0">
              <a:lnSpc>
                <a:spcPct val="90000"/>
              </a:lnSpc>
              <a:buNone/>
            </a:pPr>
            <a:endParaRPr lang="en-US" sz="2600" dirty="0">
              <a:solidFill>
                <a:srgbClr val="1D49A2"/>
              </a:solidFill>
              <a:latin typeface="Arial" panose="020B0604020202020204" pitchFamily="34" charset="0"/>
              <a:cs typeface="Arial" panose="020B0604020202020204" pitchFamily="34" charset="0"/>
            </a:endParaRPr>
          </a:p>
          <a:p>
            <a:pPr marL="0" indent="0">
              <a:lnSpc>
                <a:spcPct val="90000"/>
              </a:lnSpc>
              <a:buNone/>
            </a:pPr>
            <a:r>
              <a:rPr lang="en-US" sz="2600" dirty="0">
                <a:solidFill>
                  <a:srgbClr val="1D49A2"/>
                </a:solidFill>
                <a:latin typeface="Arial" panose="020B0604020202020204" pitchFamily="34" charset="0"/>
                <a:cs typeface="Arial" panose="020B0604020202020204" pitchFamily="34" charset="0"/>
              </a:rPr>
              <a:t>That’s just smart business.  </a:t>
            </a:r>
          </a:p>
          <a:p>
            <a:pPr marL="0" indent="0">
              <a:lnSpc>
                <a:spcPct val="90000"/>
              </a:lnSpc>
              <a:buNone/>
            </a:pPr>
            <a:endParaRPr lang="en-US" sz="2600" dirty="0">
              <a:solidFill>
                <a:srgbClr val="1D49A2"/>
              </a:solidFill>
              <a:latin typeface="Arial" panose="020B0604020202020204" pitchFamily="34" charset="0"/>
              <a:cs typeface="Arial" panose="020B0604020202020204" pitchFamily="34" charset="0"/>
            </a:endParaRPr>
          </a:p>
          <a:p>
            <a:pPr marL="0" indent="0">
              <a:lnSpc>
                <a:spcPct val="90000"/>
              </a:lnSpc>
              <a:buNone/>
            </a:pPr>
            <a:r>
              <a:rPr lang="en-US" sz="2200" i="1" dirty="0">
                <a:solidFill>
                  <a:srgbClr val="1D49A2"/>
                </a:solidFill>
                <a:latin typeface="Arial" panose="020B0604020202020204" pitchFamily="34" charset="0"/>
                <a:cs typeface="Arial" panose="020B0604020202020204" pitchFamily="34" charset="0"/>
              </a:rPr>
              <a:t>Contact the Ethics and Legal Compliance team (ethics.help@usps.gov) for more guidance.</a:t>
            </a: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buNone/>
            </a:pPr>
            <a:r>
              <a:rPr lang="en-US" sz="2400" dirty="0">
                <a:solidFill>
                  <a:srgbClr val="1D49A2"/>
                </a:solidFill>
              </a:rPr>
              <a:t> </a:t>
            </a:r>
            <a:endParaRPr lang="en-US" dirty="0"/>
          </a:p>
        </p:txBody>
      </p:sp>
      <p:sp>
        <p:nvSpPr>
          <p:cNvPr id="6" name="Title 1">
            <a:extLst>
              <a:ext uri="{FF2B5EF4-FFF2-40B4-BE49-F238E27FC236}">
                <a16:creationId xmlns:a16="http://schemas.microsoft.com/office/drawing/2014/main" id="{7DF05FDA-3527-4501-A0A1-47138B1F8E49}"/>
              </a:ext>
            </a:extLst>
          </p:cNvPr>
          <p:cNvSpPr txBox="1">
            <a:spLocks/>
          </p:cNvSpPr>
          <p:nvPr/>
        </p:nvSpPr>
        <p:spPr>
          <a:xfrm>
            <a:off x="0" y="310131"/>
            <a:ext cx="9144000" cy="1560786"/>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400" kern="1200">
                <a:solidFill>
                  <a:srgbClr val="0D5089"/>
                </a:solidFill>
                <a:latin typeface="Helvetica"/>
                <a:ea typeface="+mj-ea"/>
                <a:cs typeface="Helvetica"/>
              </a:defRPr>
            </a:lvl1pPr>
          </a:lstStyle>
          <a:p>
            <a:pPr algn="ctr"/>
            <a:r>
              <a:rPr lang="en-US" dirty="0">
                <a:solidFill>
                  <a:srgbClr val="003296"/>
                </a:solidFill>
                <a:latin typeface="Arial"/>
              </a:rPr>
              <a:t>Delivering Trust</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453494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271</TotalTime>
  <Words>120</Words>
  <Application>Microsoft Office PowerPoint</Application>
  <PresentationFormat>On-screen Show (4:3)</PresentationFormat>
  <Paragraphs>19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Special Delivery:  Delivering Trust  </vt:lpstr>
      <vt:lpstr>PowerPoint Presentation</vt:lpstr>
      <vt:lpstr>PowerPoint Presentation</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Pham, Tram T - Washington, DC</cp:lastModifiedBy>
  <cp:revision>54</cp:revision>
  <cp:lastPrinted>2015-09-04T02:20:42Z</cp:lastPrinted>
  <dcterms:created xsi:type="dcterms:W3CDTF">2014-08-01T15:55:50Z</dcterms:created>
  <dcterms:modified xsi:type="dcterms:W3CDTF">2021-07-21T14:35:26Z</dcterms:modified>
</cp:coreProperties>
</file>