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131A98-2C81-4548-8AD9-787B58F173C8}" v="4" dt="2023-01-17T15:07:27.848"/>
    <p1510:client id="{B2391E7A-6C39-4B5D-9F10-F4C6B7A9E98B}" v="26" dt="2023-01-12T19:20:14.8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B2391E7A-6C39-4B5D-9F10-F4C6B7A9E98B}"/>
    <pc:docChg chg="modSld">
      <pc:chgData name="Miller, Scott A - Buffalo, NY" userId="S::scott.a.miller3@usps.gov::cf64db98-5706-411e-803e-c2ed37421912" providerId="AD" clId="Web-{B2391E7A-6C39-4B5D-9F10-F4C6B7A9E98B}" dt="2023-01-12T19:20:13.555" v="22" actId="20577"/>
      <pc:docMkLst>
        <pc:docMk/>
      </pc:docMkLst>
      <pc:sldChg chg="modSp">
        <pc:chgData name="Miller, Scott A - Buffalo, NY" userId="S::scott.a.miller3@usps.gov::cf64db98-5706-411e-803e-c2ed37421912" providerId="AD" clId="Web-{B2391E7A-6C39-4B5D-9F10-F4C6B7A9E98B}" dt="2023-01-12T19:17:04.568" v="3" actId="20577"/>
        <pc:sldMkLst>
          <pc:docMk/>
          <pc:sldMk cId="3497351106" sldId="256"/>
        </pc:sldMkLst>
        <pc:spChg chg="mod">
          <ac:chgData name="Miller, Scott A - Buffalo, NY" userId="S::scott.a.miller3@usps.gov::cf64db98-5706-411e-803e-c2ed37421912" providerId="AD" clId="Web-{B2391E7A-6C39-4B5D-9F10-F4C6B7A9E98B}" dt="2023-01-12T19:17:04.568" v="3"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B2391E7A-6C39-4B5D-9F10-F4C6B7A9E98B}" dt="2023-01-12T19:18:00.241" v="8" actId="20577"/>
        <pc:sldMkLst>
          <pc:docMk/>
          <pc:sldMk cId="3125533672" sldId="257"/>
        </pc:sldMkLst>
        <pc:spChg chg="mod">
          <ac:chgData name="Miller, Scott A - Buffalo, NY" userId="S::scott.a.miller3@usps.gov::cf64db98-5706-411e-803e-c2ed37421912" providerId="AD" clId="Web-{B2391E7A-6C39-4B5D-9F10-F4C6B7A9E98B}" dt="2023-01-12T19:18:00.241" v="8"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B2391E7A-6C39-4B5D-9F10-F4C6B7A9E98B}" dt="2023-01-12T19:19:51.680" v="15" actId="20577"/>
        <pc:sldMkLst>
          <pc:docMk/>
          <pc:sldMk cId="332399375" sldId="258"/>
        </pc:sldMkLst>
        <pc:spChg chg="mod">
          <ac:chgData name="Miller, Scott A - Buffalo, NY" userId="S::scott.a.miller3@usps.gov::cf64db98-5706-411e-803e-c2ed37421912" providerId="AD" clId="Web-{B2391E7A-6C39-4B5D-9F10-F4C6B7A9E98B}" dt="2023-01-12T19:18:41.929" v="12" actId="20577"/>
          <ac:spMkLst>
            <pc:docMk/>
            <pc:sldMk cId="332399375" sldId="258"/>
            <ac:spMk id="2" creationId="{00000000-0000-0000-0000-000000000000}"/>
          </ac:spMkLst>
        </pc:spChg>
        <pc:spChg chg="mod">
          <ac:chgData name="Miller, Scott A - Buffalo, NY" userId="S::scott.a.miller3@usps.gov::cf64db98-5706-411e-803e-c2ed37421912" providerId="AD" clId="Web-{B2391E7A-6C39-4B5D-9F10-F4C6B7A9E98B}" dt="2023-01-12T19:19:51.680" v="15" actId="20577"/>
          <ac:spMkLst>
            <pc:docMk/>
            <pc:sldMk cId="332399375" sldId="258"/>
            <ac:spMk id="3" creationId="{00000000-0000-0000-0000-000000000000}"/>
          </ac:spMkLst>
        </pc:spChg>
      </pc:sldChg>
      <pc:sldChg chg="modSp">
        <pc:chgData name="Miller, Scott A - Buffalo, NY" userId="S::scott.a.miller3@usps.gov::cf64db98-5706-411e-803e-c2ed37421912" providerId="AD" clId="Web-{B2391E7A-6C39-4B5D-9F10-F4C6B7A9E98B}" dt="2023-01-12T19:20:13.555" v="22" actId="20577"/>
        <pc:sldMkLst>
          <pc:docMk/>
          <pc:sldMk cId="3206549780" sldId="259"/>
        </pc:sldMkLst>
        <pc:spChg chg="mod">
          <ac:chgData name="Miller, Scott A - Buffalo, NY" userId="S::scott.a.miller3@usps.gov::cf64db98-5706-411e-803e-c2ed37421912" providerId="AD" clId="Web-{B2391E7A-6C39-4B5D-9F10-F4C6B7A9E98B}" dt="2023-01-12T19:20:13.555" v="22" actId="20577"/>
          <ac:spMkLst>
            <pc:docMk/>
            <pc:sldMk cId="3206549780" sldId="259"/>
            <ac:spMk id="2" creationId="{00000000-0000-0000-0000-000000000000}"/>
          </ac:spMkLst>
        </pc:spChg>
        <pc:spChg chg="mod">
          <ac:chgData name="Miller, Scott A - Buffalo, NY" userId="S::scott.a.miller3@usps.gov::cf64db98-5706-411e-803e-c2ed37421912" providerId="AD" clId="Web-{B2391E7A-6C39-4B5D-9F10-F4C6B7A9E98B}" dt="2023-01-12T19:20:05.586" v="19" actId="20577"/>
          <ac:spMkLst>
            <pc:docMk/>
            <pc:sldMk cId="3206549780" sldId="259"/>
            <ac:spMk id="3" creationId="{00000000-0000-0000-0000-000000000000}"/>
          </ac:spMkLst>
        </pc:spChg>
      </pc:sldChg>
    </pc:docChg>
  </pc:docChgLst>
  <pc:docChgLst>
    <pc:chgData name="Miller, Scott A - Buffalo, NY" userId="S::scott.a.miller3@usps.gov::cf64db98-5706-411e-803e-c2ed37421912" providerId="AD" clId="Web-{4A131A98-2C81-4548-8AD9-787B58F173C8}"/>
    <pc:docChg chg="modSld">
      <pc:chgData name="Miller, Scott A - Buffalo, NY" userId="S::scott.a.miller3@usps.gov::cf64db98-5706-411e-803e-c2ed37421912" providerId="AD" clId="Web-{4A131A98-2C81-4548-8AD9-787B58F173C8}" dt="2023-01-17T15:07:26.754" v="2" actId="20577"/>
      <pc:docMkLst>
        <pc:docMk/>
      </pc:docMkLst>
      <pc:sldChg chg="modSp">
        <pc:chgData name="Miller, Scott A - Buffalo, NY" userId="S::scott.a.miller3@usps.gov::cf64db98-5706-411e-803e-c2ed37421912" providerId="AD" clId="Web-{4A131A98-2C81-4548-8AD9-787B58F173C8}" dt="2023-01-17T15:07:26.754" v="2" actId="20577"/>
        <pc:sldMkLst>
          <pc:docMk/>
          <pc:sldMk cId="3206549780" sldId="259"/>
        </pc:sldMkLst>
        <pc:spChg chg="mod">
          <ac:chgData name="Miller, Scott A - Buffalo, NY" userId="S::scott.a.miller3@usps.gov::cf64db98-5706-411e-803e-c2ed37421912" providerId="AD" clId="Web-{4A131A98-2C81-4548-8AD9-787B58F173C8}" dt="2023-01-17T15:07:26.754" v="2" actId="20577"/>
          <ac:spMkLst>
            <pc:docMk/>
            <pc:sldMk cId="3206549780" sldId="25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Identifying Nonmailable Materials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Identifying Nonmailable Materials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100" dirty="0">
                <a:latin typeface="Arial" panose="020B0604020202020204" pitchFamily="34" charset="0"/>
                <a:cs typeface="Arial" panose="020B0604020202020204" pitchFamily="34" charset="0"/>
              </a:rPr>
              <a:t>It’s everybody’s job.</a:t>
            </a: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100" dirty="0">
                <a:latin typeface="Arial" panose="020B0604020202020204" pitchFamily="34" charset="0"/>
                <a:cs typeface="Arial" panose="020B0604020202020204" pitchFamily="34" charset="0"/>
              </a:rPr>
              <a:t>All employees are responsible for identifying </a:t>
            </a:r>
            <a:r>
              <a:rPr lang="en-US" sz="2100" dirty="0" err="1">
                <a:latin typeface="Arial" panose="020B0604020202020204" pitchFamily="34" charset="0"/>
                <a:cs typeface="Arial" panose="020B0604020202020204" pitchFamily="34" charset="0"/>
              </a:rPr>
              <a:t>nonmailable</a:t>
            </a:r>
            <a:r>
              <a:rPr lang="en-US" sz="2100" dirty="0">
                <a:latin typeface="Arial" panose="020B0604020202020204" pitchFamily="34" charset="0"/>
                <a:cs typeface="Arial" panose="020B0604020202020204" pitchFamily="34" charset="0"/>
              </a:rPr>
              <a:t> hazardous materials and removing them from the mail stream to keep mail safe. Handle a package as if it contains the contents on the markings or label. USPS employees may not remove, cross out or obliterate markings or labels on a </a:t>
            </a:r>
            <a:r>
              <a:rPr lang="en-US" sz="2100" dirty="0" err="1">
                <a:latin typeface="Arial" panose="020B0604020202020204" pitchFamily="34" charset="0"/>
                <a:cs typeface="Arial" panose="020B0604020202020204" pitchFamily="34" charset="0"/>
              </a:rPr>
              <a:t>mailpiece</a:t>
            </a:r>
            <a:r>
              <a:rPr lang="en-US" sz="2100" dirty="0">
                <a:latin typeface="Arial" panose="020B0604020202020204" pitchFamily="34" charset="0"/>
                <a:cs typeface="Arial" panose="020B0604020202020204" pitchFamily="34" charset="0"/>
              </a:rPr>
              <a:t>, even if directed to do so by a mailer. Each facility is required to establish at least one HAZMAT staging area to provide a safe location to stage these materials separate from regular mail.</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Identifying Nonmailable Materials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br>
              <a:rPr lang="en-US" sz="2100" dirty="0">
                <a:latin typeface="Arial" panose="020B0604020202020204" pitchFamily="34" charset="0"/>
                <a:cs typeface="Arial" panose="020B0604020202020204" pitchFamily="34" charset="0"/>
              </a:rPr>
            </a:br>
            <a:r>
              <a:rPr lang="en-US" sz="2100" dirty="0">
                <a:latin typeface="Arial"/>
                <a:cs typeface="Arial"/>
              </a:rPr>
              <a:t>If a mailpiece fits the characteristics of suspicious mail or is leaking an unknown substance, follow suspicious mail protocols (Publication 167B Response Checklist for Suspicious Mail and Unknown Powders or Substances) and contact the Inspection Service (1-877-876-2455).</a:t>
            </a: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100" dirty="0">
                <a:latin typeface="Arial"/>
                <a:cs typeface="Arial"/>
              </a:rPr>
              <a:t>Never allow employees to handle suspicious material.</a:t>
            </a:r>
          </a:p>
        </p:txBody>
      </p:sp>
    </p:spTree>
    <p:extLst>
      <p:ext uri="{BB962C8B-B14F-4D97-AF65-F5344CB8AC3E}">
        <p14:creationId xmlns:p14="http://schemas.microsoft.com/office/powerpoint/2010/main" val="33239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Identifying Nonmailable Materials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32500" lnSpcReduction="20000"/>
          </a:bodyPr>
          <a:lstStyle/>
          <a:p>
            <a:pPr marL="0" indent="0">
              <a:lnSpc>
                <a:spcPct val="120000"/>
              </a:lnSpc>
              <a:spcBef>
                <a:spcPts val="0"/>
              </a:spcBef>
              <a:spcAft>
                <a:spcPts val="0"/>
              </a:spcAft>
              <a:buNone/>
            </a:pPr>
            <a:endParaRPr lang="en-US" sz="9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br>
              <a:rPr lang="en-US" sz="9600" dirty="0">
                <a:latin typeface="Arial" panose="020B0604020202020204" pitchFamily="34" charset="0"/>
                <a:cs typeface="Arial" panose="020B0604020202020204" pitchFamily="34" charset="0"/>
              </a:rPr>
            </a:br>
            <a:r>
              <a:rPr lang="en-US" sz="7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7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7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7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7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5800" dirty="0">
                <a:latin typeface="Arial"/>
                <a:cs typeface="Arial"/>
              </a:rPr>
              <a:t>For additional information or guidance, contact your safety office.</a:t>
            </a:r>
          </a:p>
          <a:p>
            <a:pPr marL="0" indent="0">
              <a:lnSpc>
                <a:spcPct val="120000"/>
              </a:lnSpc>
              <a:spcBef>
                <a:spcPts val="0"/>
              </a:spcBef>
              <a:spcAft>
                <a:spcPts val="0"/>
              </a:spcAft>
              <a:buNone/>
            </a:pPr>
            <a:endParaRPr lang="en-US" sz="9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6549780"/>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Props1.xml><?xml version="1.0" encoding="utf-8"?>
<ds:datastoreItem xmlns:ds="http://schemas.openxmlformats.org/officeDocument/2006/customXml" ds:itemID="{DAF19B0C-646D-4851-8755-A4AF3E3B19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C60A83-ED2A-4F03-A4C9-06D71633EFE5}">
  <ds:schemaRefs>
    <ds:schemaRef ds:uri="http://schemas.microsoft.com/sharepoint/v3/contenttype/forms"/>
  </ds:schemaRefs>
</ds:datastoreItem>
</file>

<file path=customXml/itemProps3.xml><?xml version="1.0" encoding="utf-8"?>
<ds:datastoreItem xmlns:ds="http://schemas.openxmlformats.org/officeDocument/2006/customXml" ds:itemID="{F45F2D6A-F9EE-4580-B678-3E927521736C}">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251</TotalTime>
  <Words>102</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YSBM_Template</vt:lpstr>
      <vt:lpstr> Identifying Nonmailable Materials        </vt:lpstr>
      <vt:lpstr>Identifying Nonmailable Materials</vt:lpstr>
      <vt:lpstr>Identifying Nonmailable Materials</vt:lpstr>
      <vt:lpstr>Identifying Nonmailable Materials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46</cp:revision>
  <cp:lastPrinted>2016-03-28T13:50:09Z</cp:lastPrinted>
  <dcterms:created xsi:type="dcterms:W3CDTF">2014-08-01T15:55:50Z</dcterms:created>
  <dcterms:modified xsi:type="dcterms:W3CDTF">2023-01-17T15:07:33Z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