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9"/>
  </p:notesMasterIdLst>
  <p:sldIdLst>
    <p:sldId id="256" r:id="rId5"/>
    <p:sldId id="257" r:id="rId6"/>
    <p:sldId id="259" r:id="rId7"/>
    <p:sldId id="258" r:id="rId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793CC6-FD6A-4D8B-A132-24912F497964}" v="23" dt="2022-12-05T15:50:55.0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59" autoAdjust="0"/>
  </p:normalViewPr>
  <p:slideViewPr>
    <p:cSldViewPr snapToGrid="0" snapToObjects="1">
      <p:cViewPr>
        <p:scale>
          <a:sx n="99" d="100"/>
          <a:sy n="99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ler, Scott A - Buffalo, NY" userId="S::scott.a.miller3@usps.gov::cf64db98-5706-411e-803e-c2ed37421912" providerId="AD" clId="Web-{12793CC6-FD6A-4D8B-A132-24912F497964}"/>
    <pc:docChg chg="modSld">
      <pc:chgData name="Miller, Scott A - Buffalo, NY" userId="S::scott.a.miller3@usps.gov::cf64db98-5706-411e-803e-c2ed37421912" providerId="AD" clId="Web-{12793CC6-FD6A-4D8B-A132-24912F497964}" dt="2022-12-05T15:50:55.022" v="20" actId="20577"/>
      <pc:docMkLst>
        <pc:docMk/>
      </pc:docMkLst>
      <pc:sldChg chg="modSp">
        <pc:chgData name="Miller, Scott A - Buffalo, NY" userId="S::scott.a.miller3@usps.gov::cf64db98-5706-411e-803e-c2ed37421912" providerId="AD" clId="Web-{12793CC6-FD6A-4D8B-A132-24912F497964}" dt="2022-12-05T15:48:53.569" v="3" actId="20577"/>
        <pc:sldMkLst>
          <pc:docMk/>
          <pc:sldMk cId="3497351106" sldId="256"/>
        </pc:sldMkLst>
        <pc:spChg chg="mod">
          <ac:chgData name="Miller, Scott A - Buffalo, NY" userId="S::scott.a.miller3@usps.gov::cf64db98-5706-411e-803e-c2ed37421912" providerId="AD" clId="Web-{12793CC6-FD6A-4D8B-A132-24912F497964}" dt="2022-12-05T15:48:53.569" v="3" actId="20577"/>
          <ac:spMkLst>
            <pc:docMk/>
            <pc:sldMk cId="3497351106" sldId="256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12793CC6-FD6A-4D8B-A132-24912F497964}" dt="2022-12-05T15:49:22.787" v="6" actId="20577"/>
        <pc:sldMkLst>
          <pc:docMk/>
          <pc:sldMk cId="3125533672" sldId="257"/>
        </pc:sldMkLst>
        <pc:spChg chg="mod">
          <ac:chgData name="Miller, Scott A - Buffalo, NY" userId="S::scott.a.miller3@usps.gov::cf64db98-5706-411e-803e-c2ed37421912" providerId="AD" clId="Web-{12793CC6-FD6A-4D8B-A132-24912F497964}" dt="2022-12-05T15:49:22.787" v="6" actId="20577"/>
          <ac:spMkLst>
            <pc:docMk/>
            <pc:sldMk cId="3125533672" sldId="257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12793CC6-FD6A-4D8B-A132-24912F497964}" dt="2022-12-05T15:50:55.022" v="20" actId="20577"/>
        <pc:sldMkLst>
          <pc:docMk/>
          <pc:sldMk cId="332399375" sldId="258"/>
        </pc:sldMkLst>
        <pc:spChg chg="mod">
          <ac:chgData name="Miller, Scott A - Buffalo, NY" userId="S::scott.a.miller3@usps.gov::cf64db98-5706-411e-803e-c2ed37421912" providerId="AD" clId="Web-{12793CC6-FD6A-4D8B-A132-24912F497964}" dt="2022-12-05T15:50:18.241" v="14" actId="20577"/>
          <ac:spMkLst>
            <pc:docMk/>
            <pc:sldMk cId="332399375" sldId="258"/>
            <ac:spMk id="2" creationId="{00000000-0000-0000-0000-000000000000}"/>
          </ac:spMkLst>
        </pc:spChg>
        <pc:spChg chg="mod">
          <ac:chgData name="Miller, Scott A - Buffalo, NY" userId="S::scott.a.miller3@usps.gov::cf64db98-5706-411e-803e-c2ed37421912" providerId="AD" clId="Web-{12793CC6-FD6A-4D8B-A132-24912F497964}" dt="2022-12-05T15:50:55.022" v="20" actId="20577"/>
          <ac:spMkLst>
            <pc:docMk/>
            <pc:sldMk cId="332399375" sldId="258"/>
            <ac:spMk id="3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12793CC6-FD6A-4D8B-A132-24912F497964}" dt="2022-12-05T15:49:31.881" v="10" actId="20577"/>
        <pc:sldMkLst>
          <pc:docMk/>
          <pc:sldMk cId="1821723231" sldId="259"/>
        </pc:sldMkLst>
        <pc:spChg chg="mod">
          <ac:chgData name="Miller, Scott A - Buffalo, NY" userId="S::scott.a.miller3@usps.gov::cf64db98-5706-411e-803e-c2ed37421912" providerId="AD" clId="Web-{12793CC6-FD6A-4D8B-A132-24912F497964}" dt="2022-12-05T15:49:31.881" v="10" actId="20577"/>
          <ac:spMkLst>
            <pc:docMk/>
            <pc:sldMk cId="1821723231" sldId="259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8FF6F0-E49C-4638-A24D-D1D11FD0F776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188A41-FFE7-4CAA-A41E-17BDDDEF5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069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88A41-FFE7-4CAA-A41E-17BDDDEF50D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620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79" y="4562375"/>
            <a:ext cx="8816741" cy="1321360"/>
          </a:xfrm>
        </p:spPr>
        <p:txBody>
          <a:bodyPr>
            <a:noAutofit/>
          </a:bodyPr>
          <a:lstStyle/>
          <a:p>
            <a:pPr algn="ctr"/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latin typeface="Arial"/>
                <a:cs typeface="Arial"/>
              </a:rPr>
              <a:t>Serious Accident Reporting</a:t>
            </a: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421639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Arial"/>
                <a:cs typeface="Arial"/>
              </a:rPr>
              <a:t>Serious Accident Reporting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545" y="1472666"/>
            <a:ext cx="7420353" cy="4437245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It’s not optional.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All serious accidents must be reported and documented. OSHA requires it. And USPS can be fined if it doesn’t. What’s a serious accident?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Any accident that results in a fatality or inpatient hospitalization of one or more employees.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Any occupational illness or disease that results in the death of an employee.</a:t>
            </a: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0233" y="385012"/>
            <a:ext cx="7420353" cy="77002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rial"/>
                <a:cs typeface="Arial"/>
              </a:rPr>
              <a:t>Serious Accident Reporting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7917" y="1270535"/>
            <a:ext cx="7420353" cy="3313756"/>
          </a:xfrm>
        </p:spPr>
        <p:txBody>
          <a:bodyPr>
            <a:noAutofit/>
          </a:bodyPr>
          <a:lstStyle/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Any accident involving non-employees that results in a fatality or the inpatient hospitalization of one or more persons. </a:t>
            </a: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Occupational accidents that result in the death of an employee or non-employee within six months of the date of the accident.</a:t>
            </a:r>
          </a:p>
        </p:txBody>
      </p:sp>
    </p:spTree>
    <p:extLst>
      <p:ext uri="{BB962C8B-B14F-4D97-AF65-F5344CB8AC3E}">
        <p14:creationId xmlns:p14="http://schemas.microsoft.com/office/powerpoint/2010/main" val="1821723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523641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Arial"/>
                <a:cs typeface="Arial"/>
              </a:rPr>
              <a:t>Serious Accident Reporting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58779"/>
            <a:ext cx="7420353" cy="4437245"/>
          </a:xfrm>
        </p:spPr>
        <p:txBody>
          <a:bodyPr vert="horz" lIns="91440" tIns="45720" rIns="91440" bIns="45720" rtlCol="0" anchor="t"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800" dirty="0">
                <a:latin typeface="Arial"/>
                <a:cs typeface="Arial"/>
              </a:rPr>
              <a:t>Any occupational injury to an employee or non-employee involving mutilation, amputation, or loss of vision in one or both eyes.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800" dirty="0">
                <a:latin typeface="Arial" panose="020B0604020202020204" pitchFamily="34" charset="0"/>
                <a:cs typeface="Arial" panose="020B0604020202020204" pitchFamily="34" charset="0"/>
              </a:rPr>
              <a:t>Occupational accidents involving property damage exceeding $100,000.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800" dirty="0">
                <a:latin typeface="Arial" panose="020B0604020202020204" pitchFamily="34" charset="0"/>
                <a:cs typeface="Arial" panose="020B0604020202020204" pitchFamily="34" charset="0"/>
              </a:rPr>
              <a:t>Any occupational accident of one or more employees that results in inpatient hospitalization due to chemical exposure.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9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800" dirty="0">
                <a:latin typeface="Arial" panose="020B0604020202020204" pitchFamily="34" charset="0"/>
                <a:cs typeface="Arial" panose="020B0604020202020204" pitchFamily="34" charset="0"/>
              </a:rPr>
              <a:t>And that’s smart safety!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600" dirty="0">
                <a:latin typeface="Arial"/>
                <a:cs typeface="Arial"/>
              </a:rPr>
              <a:t>For additional information or guidance, contact your safety office.</a:t>
            </a:r>
          </a:p>
        </p:txBody>
      </p:sp>
    </p:spTree>
    <p:extLst>
      <p:ext uri="{BB962C8B-B14F-4D97-AF65-F5344CB8AC3E}">
        <p14:creationId xmlns:p14="http://schemas.microsoft.com/office/powerpoint/2010/main" val="332399375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67238FE1C49441A84EB10276AB39F1" ma:contentTypeVersion="16" ma:contentTypeDescription="Create a new document." ma:contentTypeScope="" ma:versionID="b32485798791d6ffa934353368664ef4">
  <xsd:schema xmlns:xsd="http://www.w3.org/2001/XMLSchema" xmlns:xs="http://www.w3.org/2001/XMLSchema" xmlns:p="http://schemas.microsoft.com/office/2006/metadata/properties" xmlns:ns1="http://schemas.microsoft.com/sharepoint/v3" xmlns:ns2="57d24744-6575-40bb-88d4-0a3cd153c139" xmlns:ns3="dc2526d9-1c0b-45ed-b3d4-9d2ceccde7b4" targetNamespace="http://schemas.microsoft.com/office/2006/metadata/properties" ma:root="true" ma:fieldsID="04483c9e802dcbdffdd200c981ac4b61" ns1:_="" ns2:_="" ns3:_="">
    <xsd:import namespace="http://schemas.microsoft.com/sharepoint/v3"/>
    <xsd:import namespace="57d24744-6575-40bb-88d4-0a3cd153c139"/>
    <xsd:import namespace="dc2526d9-1c0b-45ed-b3d4-9d2ceccde7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d24744-6575-40bb-88d4-0a3cd153c1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46b2910-02c8-4a71-be9c-50caa9ab8a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2526d9-1c0b-45ed-b3d4-9d2ceccde7b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c173326-6b7a-41fa-8671-fe7422ede48b}" ma:internalName="TaxCatchAll" ma:showField="CatchAllData" ma:web="dc2526d9-1c0b-45ed-b3d4-9d2ceccde7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57d24744-6575-40bb-88d4-0a3cd153c139">
      <Terms xmlns="http://schemas.microsoft.com/office/infopath/2007/PartnerControls"/>
    </lcf76f155ced4ddcb4097134ff3c332f>
    <TaxCatchAll xmlns="dc2526d9-1c0b-45ed-b3d4-9d2ceccde7b4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7977657-E0CE-4C13-881E-65C267C3C4E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FBF7000-6510-4BC5-8D73-7B33B95CF2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7d24744-6575-40bb-88d4-0a3cd153c139"/>
    <ds:schemaRef ds:uri="dc2526d9-1c0b-45ed-b3d4-9d2ceccde7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4B9AD86-3626-4AC0-9519-41610D5C9CAA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57d24744-6575-40bb-88d4-0a3cd153c139"/>
    <ds:schemaRef ds:uri="dc2526d9-1c0b-45ed-b3d4-9d2ceccde7b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</TotalTime>
  <Words>177</Words>
  <Application>Microsoft Office PowerPoint</Application>
  <PresentationFormat>On-screen Show (4:3)</PresentationFormat>
  <Paragraphs>23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YSBM_Template</vt:lpstr>
      <vt:lpstr> Serious Accident Reporting</vt:lpstr>
      <vt:lpstr>Serious Accident Reporting</vt:lpstr>
      <vt:lpstr>Serious Accident Reporting</vt:lpstr>
      <vt:lpstr>Serious Accident Reporting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Edwards, Adrian A - Washington, DC - Contractor</cp:lastModifiedBy>
  <cp:revision>57</cp:revision>
  <cp:lastPrinted>2016-03-28T13:50:09Z</cp:lastPrinted>
  <dcterms:created xsi:type="dcterms:W3CDTF">2014-08-01T15:55:50Z</dcterms:created>
  <dcterms:modified xsi:type="dcterms:W3CDTF">2022-12-05T15:50:59Z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0x0101008967238FE1C49441A84EB10276AB39F1</vt:lpwstr>
  </property>
  <property fmtid="{D5CDD505-2E9C-101B-9397-08002B2CF9AE}" pid="3" name="MediaServiceImageTags">
    <vt:lpwstr/>
  </property>
</Properties>
</file>