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9" r:id="rId7"/>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A52D"/>
    <a:srgbClr val="004175"/>
    <a:srgbClr val="0D5089"/>
    <a:srgbClr val="004C8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80F7B6-5500-44A1-A9F8-B80C431AB3B9}" v="14" dt="2022-11-16T13:45:17.8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9" autoAdjust="0"/>
  </p:normalViewPr>
  <p:slideViewPr>
    <p:cSldViewPr snapToGrid="0" snapToObjects="1">
      <p:cViewPr>
        <p:scale>
          <a:sx n="99" d="100"/>
          <a:sy n="99" d="100"/>
        </p:scale>
        <p:origin x="468" y="22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ller, Scott A - Buffalo, NY" userId="S::scott.a.miller3@usps.gov::cf64db98-5706-411e-803e-c2ed37421912" providerId="AD" clId="Web-{9080F7B6-5500-44A1-A9F8-B80C431AB3B9}"/>
    <pc:docChg chg="modSld">
      <pc:chgData name="Miller, Scott A - Buffalo, NY" userId="S::scott.a.miller3@usps.gov::cf64db98-5706-411e-803e-c2ed37421912" providerId="AD" clId="Web-{9080F7B6-5500-44A1-A9F8-B80C431AB3B9}" dt="2022-11-16T13:45:14.407" v="9" actId="20577"/>
      <pc:docMkLst>
        <pc:docMk/>
      </pc:docMkLst>
      <pc:sldChg chg="modSp">
        <pc:chgData name="Miller, Scott A - Buffalo, NY" userId="S::scott.a.miller3@usps.gov::cf64db98-5706-411e-803e-c2ed37421912" providerId="AD" clId="Web-{9080F7B6-5500-44A1-A9F8-B80C431AB3B9}" dt="2022-11-16T13:44:54.220" v="3" actId="20577"/>
        <pc:sldMkLst>
          <pc:docMk/>
          <pc:sldMk cId="3497351106" sldId="256"/>
        </pc:sldMkLst>
        <pc:spChg chg="mod">
          <ac:chgData name="Miller, Scott A - Buffalo, NY" userId="S::scott.a.miller3@usps.gov::cf64db98-5706-411e-803e-c2ed37421912" providerId="AD" clId="Web-{9080F7B6-5500-44A1-A9F8-B80C431AB3B9}" dt="2022-11-16T13:44:54.220" v="3" actId="20577"/>
          <ac:spMkLst>
            <pc:docMk/>
            <pc:sldMk cId="3497351106" sldId="256"/>
            <ac:spMk id="2" creationId="{00000000-0000-0000-0000-000000000000}"/>
          </ac:spMkLst>
        </pc:spChg>
      </pc:sldChg>
      <pc:sldChg chg="modSp">
        <pc:chgData name="Miller, Scott A - Buffalo, NY" userId="S::scott.a.miller3@usps.gov::cf64db98-5706-411e-803e-c2ed37421912" providerId="AD" clId="Web-{9080F7B6-5500-44A1-A9F8-B80C431AB3B9}" dt="2022-11-16T13:45:00.548" v="5" actId="20577"/>
        <pc:sldMkLst>
          <pc:docMk/>
          <pc:sldMk cId="3125533672" sldId="257"/>
        </pc:sldMkLst>
        <pc:spChg chg="mod">
          <ac:chgData name="Miller, Scott A - Buffalo, NY" userId="S::scott.a.miller3@usps.gov::cf64db98-5706-411e-803e-c2ed37421912" providerId="AD" clId="Web-{9080F7B6-5500-44A1-A9F8-B80C431AB3B9}" dt="2022-11-16T13:45:00.548" v="5" actId="20577"/>
          <ac:spMkLst>
            <pc:docMk/>
            <pc:sldMk cId="3125533672" sldId="257"/>
            <ac:spMk id="2" creationId="{00000000-0000-0000-0000-000000000000}"/>
          </ac:spMkLst>
        </pc:spChg>
      </pc:sldChg>
      <pc:sldChg chg="modSp">
        <pc:chgData name="Miller, Scott A - Buffalo, NY" userId="S::scott.a.miller3@usps.gov::cf64db98-5706-411e-803e-c2ed37421912" providerId="AD" clId="Web-{9080F7B6-5500-44A1-A9F8-B80C431AB3B9}" dt="2022-11-16T13:45:14.407" v="9" actId="20577"/>
        <pc:sldMkLst>
          <pc:docMk/>
          <pc:sldMk cId="3506896791" sldId="259"/>
        </pc:sldMkLst>
        <pc:spChg chg="mod">
          <ac:chgData name="Miller, Scott A - Buffalo, NY" userId="S::scott.a.miller3@usps.gov::cf64db98-5706-411e-803e-c2ed37421912" providerId="AD" clId="Web-{9080F7B6-5500-44A1-A9F8-B80C431AB3B9}" dt="2022-11-16T13:45:06.110" v="6" actId="20577"/>
          <ac:spMkLst>
            <pc:docMk/>
            <pc:sldMk cId="3506896791" sldId="259"/>
            <ac:spMk id="4" creationId="{00000000-0000-0000-0000-000000000000}"/>
          </ac:spMkLst>
        </pc:spChg>
        <pc:spChg chg="mod">
          <ac:chgData name="Miller, Scott A - Buffalo, NY" userId="S::scott.a.miller3@usps.gov::cf64db98-5706-411e-803e-c2ed37421912" providerId="AD" clId="Web-{9080F7B6-5500-44A1-A9F8-B80C431AB3B9}" dt="2022-11-16T13:45:14.407" v="9" actId="20577"/>
          <ac:spMkLst>
            <pc:docMk/>
            <pc:sldMk cId="3506896791" sldId="259"/>
            <ac:spMk id="5"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4" name="Picture 3" descr="YSSM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646590" y="4420394"/>
            <a:ext cx="6879940" cy="1470025"/>
          </a:xfrm>
        </p:spPr>
        <p:txBody>
          <a:bodyPr anchor="t">
            <a:normAutofit/>
          </a:bodyPr>
          <a:lstStyle>
            <a:lvl1pPr algn="l">
              <a:defRPr sz="4000">
                <a:solidFill>
                  <a:srgbClr val="0D5089"/>
                </a:solidFill>
                <a:latin typeface="Helvetica"/>
                <a:cs typeface="Helvetica"/>
              </a:defRPr>
            </a:lvl1pPr>
          </a:lstStyle>
          <a:p>
            <a:r>
              <a:rPr lang="en-US"/>
              <a:t>Click to edit Master title style</a:t>
            </a:r>
            <a:endParaRPr lang="en-US" dirty="0"/>
          </a:p>
        </p:txBody>
      </p:sp>
    </p:spTree>
    <p:extLst>
      <p:ext uri="{BB962C8B-B14F-4D97-AF65-F5344CB8AC3E}">
        <p14:creationId xmlns:p14="http://schemas.microsoft.com/office/powerpoint/2010/main" val="1926894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descr="YSSM1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285480" y="1357029"/>
            <a:ext cx="7420353" cy="1143000"/>
          </a:xfrm>
        </p:spPr>
        <p:txBody>
          <a:bodyPr anchor="t"/>
          <a:lstStyle>
            <a:lvl1pPr algn="l">
              <a:defRPr>
                <a:solidFill>
                  <a:srgbClr val="0D5089"/>
                </a:solidFill>
                <a:latin typeface="Helvetica"/>
                <a:cs typeface="Helvetica"/>
              </a:defRPr>
            </a:lvl1pPr>
          </a:lstStyle>
          <a:p>
            <a:r>
              <a:rPr lang="en-US"/>
              <a:t>Click to edit Master title style</a:t>
            </a:r>
            <a:endParaRPr lang="en-US" dirty="0"/>
          </a:p>
        </p:txBody>
      </p:sp>
      <p:sp>
        <p:nvSpPr>
          <p:cNvPr id="3" name="Content Placeholder 2"/>
          <p:cNvSpPr>
            <a:spLocks noGrp="1"/>
          </p:cNvSpPr>
          <p:nvPr>
            <p:ph idx="1"/>
          </p:nvPr>
        </p:nvSpPr>
        <p:spPr>
          <a:xfrm>
            <a:off x="1125926" y="2500029"/>
            <a:ext cx="7420353" cy="3313756"/>
          </a:xfrm>
        </p:spPr>
        <p:txBody>
          <a:bodyPr/>
          <a:lstStyle>
            <a:lvl1pPr>
              <a:spcBef>
                <a:spcPts val="600"/>
              </a:spcBef>
              <a:spcAft>
                <a:spcPts val="600"/>
              </a:spcAft>
              <a:defRPr>
                <a:solidFill>
                  <a:srgbClr val="0D5089"/>
                </a:solidFill>
                <a:latin typeface="Helvetica"/>
                <a:cs typeface="Helvetica"/>
              </a:defRPr>
            </a:lvl1pPr>
            <a:lvl2pPr marL="742950" indent="-285750">
              <a:spcBef>
                <a:spcPts val="600"/>
              </a:spcBef>
              <a:spcAft>
                <a:spcPts val="600"/>
              </a:spcAft>
              <a:buFont typeface="Arial"/>
              <a:buChar char="•"/>
              <a:defRPr>
                <a:solidFill>
                  <a:srgbClr val="0D5089"/>
                </a:solidFill>
                <a:latin typeface="Helvetica"/>
                <a:cs typeface="Helvetica"/>
              </a:defRPr>
            </a:lvl2pPr>
            <a:lvl3pPr>
              <a:spcBef>
                <a:spcPts val="600"/>
              </a:spcBef>
              <a:spcAft>
                <a:spcPts val="600"/>
              </a:spcAft>
              <a:defRPr>
                <a:solidFill>
                  <a:srgbClr val="0D5089"/>
                </a:solidFill>
                <a:latin typeface="Helvetica"/>
                <a:cs typeface="Helvetica"/>
              </a:defRPr>
            </a:lvl3pPr>
            <a:lvl4pPr>
              <a:defRPr>
                <a:solidFill>
                  <a:srgbClr val="0D5089"/>
                </a:solidFill>
                <a:latin typeface="Helvetica"/>
                <a:cs typeface="Helvetica"/>
              </a:defRPr>
            </a:lvl4pPr>
            <a:lvl5pPr>
              <a:defRPr>
                <a:solidFill>
                  <a:srgbClr val="0D5089"/>
                </a:solidFill>
                <a:latin typeface="Helvetica"/>
                <a:cs typeface="Helvetic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7815589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C727B9-E0E5-C64D-B9EB-E1E6ED80DA53}" type="datetimeFigureOut">
              <a:rPr lang="en-US" smtClean="0"/>
              <a:t>11/16/2022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5605BD-D60B-8143-B545-81922F08A4E9}" type="slidenum">
              <a:rPr lang="en-US" smtClean="0"/>
              <a:t>‹#›</a:t>
            </a:fld>
            <a:endParaRPr lang="en-US"/>
          </a:p>
        </p:txBody>
      </p:sp>
    </p:spTree>
    <p:extLst>
      <p:ext uri="{BB962C8B-B14F-4D97-AF65-F5344CB8AC3E}">
        <p14:creationId xmlns:p14="http://schemas.microsoft.com/office/powerpoint/2010/main" val="385055466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379" y="4562375"/>
            <a:ext cx="8816741" cy="1321360"/>
          </a:xfrm>
        </p:spPr>
        <p:txBody>
          <a:bodyPr>
            <a:noAutofit/>
          </a:bodyPr>
          <a:lstStyle/>
          <a:p>
            <a:pPr algn="ctr"/>
            <a:br>
              <a:rPr lang="en-US" sz="4400" dirty="0">
                <a:latin typeface="Arial" panose="020B0604020202020204" pitchFamily="34" charset="0"/>
                <a:cs typeface="Arial" panose="020B0604020202020204" pitchFamily="34" charset="0"/>
              </a:rPr>
            </a:br>
            <a:r>
              <a:rPr lang="en-US" sz="4400" dirty="0">
                <a:latin typeface="Arial"/>
                <a:cs typeface="Arial"/>
              </a:rPr>
              <a:t>Dock Plates</a:t>
            </a:r>
            <a:endParaRPr lang="en-US" sz="4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973511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503" y="421639"/>
            <a:ext cx="8691613" cy="698768"/>
          </a:xfrm>
        </p:spPr>
        <p:txBody>
          <a:bodyPr>
            <a:noAutofit/>
          </a:bodyPr>
          <a:lstStyle/>
          <a:p>
            <a:pPr algn="ctr"/>
            <a:r>
              <a:rPr lang="en-US" sz="4000" dirty="0">
                <a:latin typeface="Arial"/>
                <a:cs typeface="Arial"/>
              </a:rPr>
              <a:t>Dock Plates</a:t>
            </a:r>
            <a:endParaRPr lang="en-US" sz="4000" dirty="0"/>
          </a:p>
        </p:txBody>
      </p:sp>
      <p:sp>
        <p:nvSpPr>
          <p:cNvPr id="3" name="Content Placeholder 2"/>
          <p:cNvSpPr>
            <a:spLocks noGrp="1"/>
          </p:cNvSpPr>
          <p:nvPr>
            <p:ph idx="1"/>
          </p:nvPr>
        </p:nvSpPr>
        <p:spPr>
          <a:xfrm>
            <a:off x="904545" y="1472666"/>
            <a:ext cx="7420353" cy="4437245"/>
          </a:xfrm>
        </p:spPr>
        <p:txBody>
          <a:bodyPr>
            <a:noAutofit/>
          </a:bodyPr>
          <a:lstStyle/>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Strong enough to take it?</a:t>
            </a:r>
          </a:p>
          <a:p>
            <a:pPr marL="0" indent="0">
              <a:lnSpc>
                <a:spcPct val="120000"/>
              </a:lnSpc>
              <a:spcBef>
                <a:spcPts val="0"/>
              </a:spcBef>
              <a:spcAft>
                <a:spcPts val="0"/>
              </a:spcAft>
              <a:buNone/>
            </a:pPr>
            <a:endParaRPr lang="en-US" sz="22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200" dirty="0">
                <a:latin typeface="Arial" panose="020B0604020202020204" pitchFamily="34" charset="0"/>
                <a:cs typeface="Arial" panose="020B0604020202020204" pitchFamily="34" charset="0"/>
              </a:rPr>
              <a:t>Make sure portable and powered dock plates (or bridge plates) can handle the load. Carrying capacity is plainly marked on plates, which are used for loading and unloading wheeled equipment from vehicles. Secure them in position either by anchoring or with devices that prevent slipping or sliding. When not in use, store and anchor them in an upright position.</a:t>
            </a:r>
          </a:p>
        </p:txBody>
      </p:sp>
    </p:spTree>
    <p:extLst>
      <p:ext uri="{BB962C8B-B14F-4D97-AF65-F5344CB8AC3E}">
        <p14:creationId xmlns:p14="http://schemas.microsoft.com/office/powerpoint/2010/main" val="31255336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15503" y="523641"/>
            <a:ext cx="8691613" cy="698768"/>
          </a:xfrm>
        </p:spPr>
        <p:txBody>
          <a:bodyPr>
            <a:noAutofit/>
          </a:bodyPr>
          <a:lstStyle/>
          <a:p>
            <a:pPr algn="ctr"/>
            <a:r>
              <a:rPr lang="en-US" sz="4000" dirty="0">
                <a:latin typeface="Arial"/>
                <a:cs typeface="Arial"/>
              </a:rPr>
              <a:t>Dock Plates</a:t>
            </a:r>
            <a:endParaRPr lang="en-US" sz="4000" dirty="0"/>
          </a:p>
        </p:txBody>
      </p:sp>
      <p:sp>
        <p:nvSpPr>
          <p:cNvPr id="5" name="Content Placeholder 2"/>
          <p:cNvSpPr>
            <a:spLocks noGrp="1"/>
          </p:cNvSpPr>
          <p:nvPr>
            <p:ph idx="1"/>
          </p:nvPr>
        </p:nvSpPr>
        <p:spPr>
          <a:xfrm>
            <a:off x="885295" y="1058779"/>
            <a:ext cx="7420353" cy="4437245"/>
          </a:xfrm>
        </p:spPr>
        <p:txBody>
          <a:bodyPr vert="horz" lIns="91440" tIns="45720" rIns="91440" bIns="45720" rtlCol="0" anchor="t">
            <a:normAutofit fontScale="92500"/>
          </a:bodyPr>
          <a:lstStyle/>
          <a:p>
            <a:pPr marL="0" indent="0">
              <a:lnSpc>
                <a:spcPct val="120000"/>
              </a:lnSpc>
              <a:spcBef>
                <a:spcPts val="0"/>
              </a:spcBef>
              <a:spcAft>
                <a:spcPts val="0"/>
              </a:spcAft>
              <a:buNone/>
            </a:pPr>
            <a:endParaRPr lang="en-US" sz="4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Dock plates must be equipped with handholds, handles or other materials that aid in moving or repositioning them safely, as well as a high-friction surface to prevent slips. </a:t>
            </a:r>
          </a:p>
          <a:p>
            <a:pPr marL="0" indent="0">
              <a:lnSpc>
                <a:spcPct val="120000"/>
              </a:lnSpc>
              <a:spcBef>
                <a:spcPts val="0"/>
              </a:spcBef>
              <a:spcAft>
                <a:spcPts val="0"/>
              </a:spcAft>
              <a:buNone/>
            </a:pPr>
            <a:endParaRPr lang="en-US" sz="34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400" dirty="0">
                <a:latin typeface="Arial" panose="020B0604020202020204" pitchFamily="34" charset="0"/>
                <a:cs typeface="Arial" panose="020B0604020202020204" pitchFamily="34" charset="0"/>
              </a:rPr>
              <a:t>And that’s smart safety!</a:t>
            </a: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endParaRPr lang="en-US" sz="2000" dirty="0">
              <a:latin typeface="Arial" panose="020B0604020202020204" pitchFamily="34" charset="0"/>
              <a:cs typeface="Arial" panose="020B0604020202020204" pitchFamily="34" charset="0"/>
            </a:endParaRPr>
          </a:p>
          <a:p>
            <a:pPr marL="0" indent="0">
              <a:lnSpc>
                <a:spcPct val="120000"/>
              </a:lnSpc>
              <a:spcBef>
                <a:spcPts val="0"/>
              </a:spcBef>
              <a:spcAft>
                <a:spcPts val="0"/>
              </a:spcAft>
              <a:buNone/>
            </a:pPr>
            <a:r>
              <a:rPr lang="en-US" sz="2100" dirty="0">
                <a:latin typeface="Arial"/>
                <a:cs typeface="Arial"/>
              </a:rPr>
              <a:t>For additional information or guidance, contact your safety office.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06896791"/>
      </p:ext>
    </p:extLst>
  </p:cSld>
  <p:clrMapOvr>
    <a:masterClrMapping/>
  </p:clrMapOvr>
</p:sld>
</file>

<file path=ppt/theme/theme1.xml><?xml version="1.0" encoding="utf-8"?>
<a:theme xmlns:a="http://schemas.openxmlformats.org/drawingml/2006/main" name="YSBM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lcf76f155ced4ddcb4097134ff3c332f xmlns="57d24744-6575-40bb-88d4-0a3cd153c139">
      <Terms xmlns="http://schemas.microsoft.com/office/infopath/2007/PartnerControls"/>
    </lcf76f155ced4ddcb4097134ff3c332f>
    <TaxCatchAll xmlns="dc2526d9-1c0b-45ed-b3d4-9d2ceccde7b4"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967238FE1C49441A84EB10276AB39F1" ma:contentTypeVersion="16" ma:contentTypeDescription="Create a new document." ma:contentTypeScope="" ma:versionID="b32485798791d6ffa934353368664ef4">
  <xsd:schema xmlns:xsd="http://www.w3.org/2001/XMLSchema" xmlns:xs="http://www.w3.org/2001/XMLSchema" xmlns:p="http://schemas.microsoft.com/office/2006/metadata/properties" xmlns:ns1="http://schemas.microsoft.com/sharepoint/v3" xmlns:ns2="57d24744-6575-40bb-88d4-0a3cd153c139" xmlns:ns3="dc2526d9-1c0b-45ed-b3d4-9d2ceccde7b4" targetNamespace="http://schemas.microsoft.com/office/2006/metadata/properties" ma:root="true" ma:fieldsID="04483c9e802dcbdffdd200c981ac4b61" ns1:_="" ns2:_="" ns3:_="">
    <xsd:import namespace="http://schemas.microsoft.com/sharepoint/v3"/>
    <xsd:import namespace="57d24744-6575-40bb-88d4-0a3cd153c139"/>
    <xsd:import namespace="dc2526d9-1c0b-45ed-b3d4-9d2ceccde7b4"/>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element ref="ns1:_ip_UnifiedCompliancePolicyProperties" minOccurs="0"/>
                <xsd:element ref="ns1:_ip_UnifiedCompliancePolicyUIAc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7d24744-6575-40bb-88d4-0a3cd153c1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Location" ma:index="16"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946b2910-02c8-4a71-be9c-50caa9ab8ad7"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c2526d9-1c0b-45ed-b3d4-9d2ceccde7b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5c173326-6b7a-41fa-8671-fe7422ede48b}" ma:internalName="TaxCatchAll" ma:showField="CatchAllData" ma:web="dc2526d9-1c0b-45ed-b3d4-9d2ceccde7b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25E7800-72E8-4F62-83E4-B30558B118FB}">
  <ds:schemaRefs>
    <ds:schemaRef ds:uri="http://schemas.microsoft.com/office/2006/metadata/properties"/>
    <ds:schemaRef ds:uri="http://schemas.microsoft.com/office/infopath/2007/PartnerControls"/>
    <ds:schemaRef ds:uri="http://schemas.microsoft.com/sharepoint/v3"/>
    <ds:schemaRef ds:uri="57d24744-6575-40bb-88d4-0a3cd153c139"/>
    <ds:schemaRef ds:uri="dc2526d9-1c0b-45ed-b3d4-9d2ceccde7b4"/>
  </ds:schemaRefs>
</ds:datastoreItem>
</file>

<file path=customXml/itemProps2.xml><?xml version="1.0" encoding="utf-8"?>
<ds:datastoreItem xmlns:ds="http://schemas.openxmlformats.org/officeDocument/2006/customXml" ds:itemID="{89A03992-60AD-4971-B14F-64EA3623723D}">
  <ds:schemaRefs>
    <ds:schemaRef ds:uri="http://schemas.microsoft.com/sharepoint/v3/contenttype/forms"/>
  </ds:schemaRefs>
</ds:datastoreItem>
</file>

<file path=customXml/itemProps3.xml><?xml version="1.0" encoding="utf-8"?>
<ds:datastoreItem xmlns:ds="http://schemas.openxmlformats.org/officeDocument/2006/customXml" ds:itemID="{0B1865C9-FC48-4751-9117-4B10E441D0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7d24744-6575-40bb-88d4-0a3cd153c139"/>
    <ds:schemaRef ds:uri="dc2526d9-1c0b-45ed-b3d4-9d2ceccde7b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251</TotalTime>
  <Words>124</Words>
  <Application>Microsoft Office PowerPoint</Application>
  <PresentationFormat>On-screen Show (4:3)</PresentationFormat>
  <Paragraphs>14</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YSBM_Template</vt:lpstr>
      <vt:lpstr> Dock Plates</vt:lpstr>
      <vt:lpstr>Dock Plates</vt:lpstr>
      <vt:lpstr>Dock Plates</vt:lpstr>
    </vt:vector>
  </TitlesOfParts>
  <Company>USPS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Credit Cards are for Business Use ONly</dc:title>
  <dc:creator>Creative Group</dc:creator>
  <cp:lastModifiedBy>Lee, Lora - Washington, DC - Contractor</cp:lastModifiedBy>
  <cp:revision>39</cp:revision>
  <cp:lastPrinted>2016-03-28T13:50:09Z</cp:lastPrinted>
  <dcterms:created xsi:type="dcterms:W3CDTF">2014-08-01T15:55:50Z</dcterms:created>
  <dcterms:modified xsi:type="dcterms:W3CDTF">2022-11-16T13:45:22Z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0x0101008967238FE1C49441A84EB10276AB39F1</vt:lpwstr>
  </property>
  <property fmtid="{D5CDD505-2E9C-101B-9397-08002B2CF9AE}" pid="3" name="MediaServiceImageTags">
    <vt:lpwstr/>
  </property>
</Properties>
</file>