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96" y="3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smtClean="0">
                <a:solidFill>
                  <a:srgbClr val="003296"/>
                </a:solidFill>
                <a:latin typeface="Arial"/>
              </a:rPr>
              <a:t>Tell Me Why</a:t>
            </a: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933" y="1265183"/>
            <a:ext cx="8230067" cy="4212140"/>
          </a:xfrm>
        </p:spPr>
        <p:txBody>
          <a:bodyPr>
            <a:noAutofit/>
          </a:bodyPr>
          <a:lstStyle/>
          <a:p>
            <a:pPr marL="0" indent="0">
              <a:spcBef>
                <a:spcPts val="0"/>
              </a:spcBef>
              <a:spcAft>
                <a:spcPts val="0"/>
              </a:spcAft>
              <a:buNone/>
            </a:pPr>
            <a:r>
              <a:rPr lang="en-US" sz="2400" dirty="0">
                <a:solidFill>
                  <a:srgbClr val="1D49A2"/>
                </a:solidFill>
              </a:rPr>
              <a:t>Is there an official reason you need my </a:t>
            </a:r>
            <a:r>
              <a:rPr lang="en-US" sz="2400" dirty="0" smtClean="0">
                <a:solidFill>
                  <a:srgbClr val="1D49A2"/>
                </a:solidFill>
              </a:rPr>
              <a:t>information?</a:t>
            </a:r>
          </a:p>
          <a:p>
            <a:pPr marL="0" indent="0">
              <a:spcBef>
                <a:spcPts val="0"/>
              </a:spcBef>
              <a:spcAft>
                <a:spcPts val="0"/>
              </a:spcAft>
              <a:buNone/>
            </a:pPr>
            <a:endParaRPr lang="en-US" sz="2400" dirty="0">
              <a:solidFill>
                <a:srgbClr val="1D49A2"/>
              </a:solidFill>
            </a:endParaRPr>
          </a:p>
          <a:p>
            <a:pPr marL="0" indent="0">
              <a:spcBef>
                <a:spcPts val="0"/>
              </a:spcBef>
              <a:spcAft>
                <a:spcPts val="0"/>
              </a:spcAft>
              <a:buNone/>
            </a:pPr>
            <a:r>
              <a:rPr lang="en-US" sz="2400" dirty="0" smtClean="0">
                <a:solidFill>
                  <a:srgbClr val="1D49A2"/>
                </a:solidFill>
              </a:rPr>
              <a:t>The </a:t>
            </a:r>
            <a:r>
              <a:rPr lang="en-US" sz="2400" dirty="0">
                <a:solidFill>
                  <a:srgbClr val="1D49A2"/>
                </a:solidFill>
              </a:rPr>
              <a:t>Privacy Act protects personal information from being disclosed outside of the Postal Service without the person’s written permission. Did you know the Privacy Act also protects personal information from being circulated internally to employees who don’t have an official need for it? </a:t>
            </a:r>
            <a:endParaRPr lang="en-US" sz="2400" dirty="0" smtClean="0">
              <a:solidFill>
                <a:srgbClr val="1D49A2"/>
              </a:solidFill>
            </a:endParaRPr>
          </a:p>
          <a:p>
            <a:pPr marL="0" indent="0">
              <a:spcBef>
                <a:spcPts val="0"/>
              </a:spcBef>
              <a:spcAft>
                <a:spcPts val="0"/>
              </a:spcAft>
              <a:buNone/>
            </a:pPr>
            <a:endParaRPr lang="en-US" sz="2400" dirty="0" smtClean="0">
              <a:solidFill>
                <a:srgbClr val="1D49A2"/>
              </a:solidFill>
            </a:endParaRPr>
          </a:p>
          <a:p>
            <a:pPr marL="0" indent="0">
              <a:spcBef>
                <a:spcPts val="0"/>
              </a:spcBef>
              <a:spcAft>
                <a:spcPts val="0"/>
              </a:spcAft>
              <a:buNone/>
            </a:pPr>
            <a:r>
              <a:rPr lang="en-US" sz="2400" dirty="0">
                <a:solidFill>
                  <a:srgbClr val="1D49A2"/>
                </a:solidFill>
              </a:rPr>
              <a:t>Before you share personal information with another postal employee, ask yourself whether the other person needs the information in order to fulfill a USPS function or activity.  </a:t>
            </a:r>
          </a:p>
          <a:p>
            <a:pPr marL="0" indent="0">
              <a:buNone/>
            </a:pPr>
            <a:endParaRPr lang="en-US" sz="2400" dirty="0">
              <a:solidFill>
                <a:srgbClr val="1D49A2"/>
              </a:solidFill>
            </a:endParaRPr>
          </a:p>
          <a:p>
            <a:endParaRPr lang="en-US" sz="2400" dirty="0" smtClean="0">
              <a:solidFill>
                <a:srgbClr val="1D49A2"/>
              </a:solidFill>
              <a:latin typeface="Arial"/>
              <a:ea typeface="Times New Roman"/>
              <a:cs typeface="Arial"/>
            </a:endParaRPr>
          </a:p>
        </p:txBody>
      </p:sp>
      <p:sp>
        <p:nvSpPr>
          <p:cNvPr id="4" name="Title 1"/>
          <p:cNvSpPr txBox="1">
            <a:spLocks/>
          </p:cNvSpPr>
          <p:nvPr/>
        </p:nvSpPr>
        <p:spPr>
          <a:xfrm>
            <a:off x="0" y="484790"/>
            <a:ext cx="9144000" cy="1560786"/>
          </a:xfrm>
          <a:prstGeom prst="rect">
            <a:avLst/>
          </a:prstGeom>
        </p:spPr>
        <p:txBody>
          <a:bodyPr vert="horz" lIns="91440" tIns="45720" rIns="91440" bIns="45720" rtlCol="0" anchor="t">
            <a:normAutofit fontScale="82500" lnSpcReduction="200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4900" dirty="0" smtClean="0">
                <a:solidFill>
                  <a:srgbClr val="003296"/>
                </a:solidFill>
                <a:latin typeface="Arial"/>
                <a:ea typeface="+mn-ea"/>
              </a:rPr>
              <a:t>Tell Me Why</a:t>
            </a:r>
            <a:r>
              <a:rPr lang="en-US" dirty="0" smtClean="0">
                <a:solidFill>
                  <a:srgbClr val="003296"/>
                </a:solidFill>
                <a:latin typeface="Arial"/>
                <a:ea typeface="+mn-ea"/>
              </a:rPr>
              <a:t/>
            </a:r>
            <a:br>
              <a:rPr lang="en-US" dirty="0" smtClean="0">
                <a:solidFill>
                  <a:srgbClr val="003296"/>
                </a:solidFill>
                <a:latin typeface="Arial"/>
                <a:ea typeface="+mn-ea"/>
              </a:rPr>
            </a:br>
            <a:r>
              <a:rPr lang="en-US" dirty="0" smtClean="0">
                <a:solidFill>
                  <a:srgbClr val="003296"/>
                </a:solidFill>
                <a:latin typeface="Arial"/>
                <a:ea typeface="+mn-ea"/>
              </a:rPr>
              <a:t/>
            </a:r>
            <a:br>
              <a:rPr lang="en-US" dirty="0" smtClean="0">
                <a:solidFill>
                  <a:srgbClr val="003296"/>
                </a:solidFill>
                <a:latin typeface="Arial"/>
                <a:ea typeface="+mn-ea"/>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5295" y="1148136"/>
            <a:ext cx="7876740" cy="4629330"/>
          </a:xfrm>
        </p:spPr>
        <p:txBody>
          <a:bodyPr>
            <a:normAutofit fontScale="92500" lnSpcReduction="10000"/>
          </a:bodyPr>
          <a:lstStyle/>
          <a:p>
            <a:pPr marL="0" indent="0">
              <a:spcBef>
                <a:spcPts val="0"/>
              </a:spcBef>
              <a:spcAft>
                <a:spcPts val="0"/>
              </a:spcAft>
              <a:buNone/>
            </a:pPr>
            <a:endParaRPr lang="en-US" sz="2800" dirty="0" smtClean="0">
              <a:solidFill>
                <a:srgbClr val="1D49A2"/>
              </a:solidFill>
              <a:latin typeface="Arial"/>
            </a:endParaRPr>
          </a:p>
          <a:p>
            <a:pPr marL="0" indent="0">
              <a:spcBef>
                <a:spcPts val="0"/>
              </a:spcBef>
              <a:spcAft>
                <a:spcPts val="0"/>
              </a:spcAft>
              <a:buNone/>
            </a:pPr>
            <a:r>
              <a:rPr lang="en-US" sz="2800" dirty="0" smtClean="0">
                <a:solidFill>
                  <a:srgbClr val="1D49A2"/>
                </a:solidFill>
              </a:rPr>
              <a:t>The </a:t>
            </a:r>
            <a:r>
              <a:rPr lang="en-US" sz="2800" dirty="0">
                <a:solidFill>
                  <a:srgbClr val="1D49A2"/>
                </a:solidFill>
              </a:rPr>
              <a:t>unlawful disclosure of personal information — internally or externally — could lead to legal action, negative publicity and damage to our brand. And willful disclosures of protected information could result in criminal sanctions</a:t>
            </a:r>
            <a:r>
              <a:rPr lang="en-US" sz="2800" dirty="0" smtClean="0">
                <a:solidFill>
                  <a:srgbClr val="1D49A2"/>
                </a:solidFill>
              </a:rPr>
              <a:t>.</a:t>
            </a:r>
          </a:p>
          <a:p>
            <a:pPr marL="0" indent="0">
              <a:spcBef>
                <a:spcPts val="0"/>
              </a:spcBef>
              <a:spcAft>
                <a:spcPts val="0"/>
              </a:spcAft>
              <a:buNone/>
            </a:pPr>
            <a:endParaRPr lang="en-US" sz="2800" dirty="0">
              <a:solidFill>
                <a:srgbClr val="1D49A2"/>
              </a:solidFill>
            </a:endParaRPr>
          </a:p>
          <a:p>
            <a:pPr marL="0" indent="0">
              <a:spcBef>
                <a:spcPts val="0"/>
              </a:spcBef>
              <a:spcAft>
                <a:spcPts val="0"/>
              </a:spcAft>
              <a:buNone/>
            </a:pPr>
            <a:r>
              <a:rPr lang="en-US" sz="2800" dirty="0">
                <a:solidFill>
                  <a:srgbClr val="1D49A2"/>
                </a:solidFill>
              </a:rPr>
              <a:t>Protecting personal information from unlawful disclosure promotes trust and helps avoid unnecessary costs and penalties</a:t>
            </a:r>
            <a:r>
              <a:rPr lang="en-US" sz="2800" dirty="0" smtClean="0">
                <a:solidFill>
                  <a:srgbClr val="1D49A2"/>
                </a:solidFill>
              </a:rPr>
              <a:t>.</a:t>
            </a:r>
          </a:p>
          <a:p>
            <a:pPr marL="0" indent="0">
              <a:spcBef>
                <a:spcPts val="0"/>
              </a:spcBef>
              <a:spcAft>
                <a:spcPts val="0"/>
              </a:spcAft>
              <a:buNone/>
            </a:pPr>
            <a:endParaRPr lang="en-US" sz="2800" dirty="0">
              <a:solidFill>
                <a:srgbClr val="1D49A2"/>
              </a:solidFill>
            </a:endParaRPr>
          </a:p>
          <a:p>
            <a:pPr marL="0" indent="0">
              <a:spcBef>
                <a:spcPts val="0"/>
              </a:spcBef>
              <a:spcAft>
                <a:spcPts val="0"/>
              </a:spcAft>
              <a:buNone/>
            </a:pPr>
            <a:r>
              <a:rPr lang="en-US" sz="2800" dirty="0" smtClean="0">
                <a:solidFill>
                  <a:srgbClr val="1D49A2"/>
                </a:solidFill>
              </a:rPr>
              <a:t>And </a:t>
            </a:r>
            <a:r>
              <a:rPr lang="en-US" sz="2800" dirty="0">
                <a:solidFill>
                  <a:srgbClr val="1D49A2"/>
                </a:solidFill>
              </a:rPr>
              <a:t>that’s smart business.</a:t>
            </a:r>
          </a:p>
          <a:p>
            <a:pPr marL="0" indent="0">
              <a:buNone/>
            </a:pPr>
            <a:endParaRPr lang="en-US" dirty="0"/>
          </a:p>
        </p:txBody>
      </p:sp>
      <p:sp>
        <p:nvSpPr>
          <p:cNvPr id="4" name="Title 1"/>
          <p:cNvSpPr txBox="1">
            <a:spLocks/>
          </p:cNvSpPr>
          <p:nvPr/>
        </p:nvSpPr>
        <p:spPr>
          <a:xfrm>
            <a:off x="23471" y="367743"/>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4900" dirty="0" smtClean="0">
                <a:solidFill>
                  <a:srgbClr val="003296"/>
                </a:solidFill>
                <a:latin typeface="Arial"/>
                <a:ea typeface="+mn-ea"/>
              </a:rPr>
              <a:t>Tell Me Why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151</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YSBM_Template</vt:lpstr>
      <vt:lpstr>Tell Me Why  </vt:lpstr>
      <vt:lpstr>PowerPoint Presentation</vt:lpstr>
      <vt:lpstr>PowerPoint Presentation</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41</cp:revision>
  <cp:lastPrinted>2015-09-04T02:20:42Z</cp:lastPrinted>
  <dcterms:created xsi:type="dcterms:W3CDTF">2014-08-01T15:55:50Z</dcterms:created>
  <dcterms:modified xsi:type="dcterms:W3CDTF">2019-02-06T20:36:48Z</dcterms:modified>
</cp:coreProperties>
</file>