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296"/>
    <a:srgbClr val="1D49A2"/>
    <a:srgbClr val="F49406"/>
    <a:srgbClr val="FFC000"/>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0" d="100"/>
          <a:sy n="90" d="100"/>
        </p:scale>
        <p:origin x="66" y="1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YSCM_ima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YSCM_image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8/18/2020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297214"/>
            <a:ext cx="9144000" cy="1560786"/>
          </a:xfrm>
        </p:spPr>
        <p:txBody>
          <a:bodyPr>
            <a:normAutofit fontScale="90000"/>
          </a:bodyPr>
          <a:lstStyle/>
          <a:p>
            <a:pPr algn="ctr"/>
            <a:r>
              <a:rPr lang="en-US" sz="4400" b="1" dirty="0">
                <a:solidFill>
                  <a:srgbClr val="003296"/>
                </a:solidFill>
              </a:rPr>
              <a:t>Keep Good Notes</a:t>
            </a:r>
            <a:br>
              <a:rPr lang="en-US" sz="4400" dirty="0">
                <a:solidFill>
                  <a:srgbClr val="003296"/>
                </a:solidFill>
                <a:latin typeface="Arial"/>
                <a:ea typeface="+mn-ea"/>
              </a:rPr>
            </a:br>
            <a:br>
              <a:rPr lang="en-US" sz="4400" dirty="0">
                <a:solidFill>
                  <a:srgbClr val="003296"/>
                </a:solidFill>
                <a:latin typeface="Arial"/>
                <a:ea typeface="+mn-ea"/>
              </a:rPr>
            </a:br>
            <a:endParaRPr lang="en-US" sz="4400" dirty="0">
              <a:solidFill>
                <a:srgbClr val="00329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864" y="29601"/>
            <a:ext cx="9144000" cy="978580"/>
          </a:xfrm>
        </p:spPr>
        <p:txBody>
          <a:bodyPr>
            <a:normAutofit/>
          </a:bodyPr>
          <a:lstStyle/>
          <a:p>
            <a:pPr algn="ctr"/>
            <a:r>
              <a:rPr lang="en-US" b="1" dirty="0">
                <a:solidFill>
                  <a:srgbClr val="003296"/>
                </a:solidFill>
              </a:rPr>
              <a:t>Keep Good Notes</a:t>
            </a:r>
            <a:endParaRPr lang="en-US" dirty="0">
              <a:solidFill>
                <a:srgbClr val="003296"/>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63254" y="995636"/>
            <a:ext cx="7464057" cy="4212140"/>
          </a:xfrm>
        </p:spPr>
        <p:txBody>
          <a:bodyPr>
            <a:noAutofit/>
          </a:bodyPr>
          <a:lstStyle/>
          <a:p>
            <a:pPr>
              <a:buFont typeface="Wingdings" panose="05000000000000000000" pitchFamily="2" charset="2"/>
              <a:buChar char="Ø"/>
            </a:pPr>
            <a:endParaRPr lang="en-US" sz="1200" dirty="0">
              <a:solidFill>
                <a:srgbClr val="003296"/>
              </a:solidFill>
              <a:latin typeface="Arial" panose="020B0604020202020204" pitchFamily="34" charset="0"/>
              <a:ea typeface="Times New Roman"/>
              <a:cs typeface="Arial" panose="020B0604020202020204" pitchFamily="34" charset="0"/>
            </a:endParaRPr>
          </a:p>
          <a:p>
            <a:pPr marL="0" indent="0">
              <a:buNone/>
            </a:pPr>
            <a:r>
              <a:rPr lang="en-US" sz="2000" i="1" dirty="0">
                <a:solidFill>
                  <a:srgbClr val="003296"/>
                </a:solidFill>
              </a:rPr>
              <a:t>Smart searching </a:t>
            </a:r>
          </a:p>
          <a:p>
            <a:pPr marL="0" indent="0">
              <a:buNone/>
            </a:pPr>
            <a:endParaRPr lang="en-US" sz="2000" dirty="0">
              <a:solidFill>
                <a:srgbClr val="003296"/>
              </a:solidFill>
            </a:endParaRPr>
          </a:p>
          <a:p>
            <a:pPr marL="0" indent="0">
              <a:buNone/>
            </a:pPr>
            <a:r>
              <a:rPr lang="en-US" sz="2000" dirty="0">
                <a:solidFill>
                  <a:srgbClr val="003296"/>
                </a:solidFill>
              </a:rPr>
              <a:t>Searching for records requested under the Freedom of Information Act and the Privacy Act? Take thorough and detailed notes!</a:t>
            </a:r>
          </a:p>
          <a:p>
            <a:pPr marL="0" indent="0">
              <a:buNone/>
            </a:pPr>
            <a:endParaRPr lang="en-US" sz="2000" dirty="0">
              <a:solidFill>
                <a:srgbClr val="003296"/>
              </a:solidFill>
            </a:endParaRPr>
          </a:p>
          <a:p>
            <a:pPr marL="0" indent="0">
              <a:buNone/>
            </a:pPr>
            <a:r>
              <a:rPr lang="en-US" sz="2000" dirty="0">
                <a:solidFill>
                  <a:srgbClr val="003296"/>
                </a:solidFill>
              </a:rPr>
              <a:t>These laws require Postal Service employees to conduct a reasonable search for requested records. Take notes that include search dates, search terms used, locations searched (both physical and virtual) and any other relevant details. </a:t>
            </a:r>
          </a:p>
          <a:p>
            <a:pPr>
              <a:buFont typeface="Wingdings" panose="05000000000000000000" pitchFamily="2" charset="2"/>
              <a:buChar char="Ø"/>
            </a:pPr>
            <a:endParaRPr lang="en-US" sz="2800" dirty="0">
              <a:solidFill>
                <a:srgbClr val="003296"/>
              </a:solidFill>
            </a:endParaRPr>
          </a:p>
          <a:p>
            <a:pPr marL="0" indent="0">
              <a:buNone/>
            </a:pPr>
            <a:endParaRPr lang="en-US" sz="2800" dirty="0">
              <a:solidFill>
                <a:srgbClr val="003296"/>
              </a:solidFill>
              <a:latin typeface="Arial" panose="020B0604020202020204" pitchFamily="34" charset="0"/>
              <a:ea typeface="Times New Roman"/>
              <a:cs typeface="Arial" panose="020B0604020202020204" pitchFamily="34" charset="0"/>
            </a:endParaRPr>
          </a:p>
          <a:p>
            <a:pPr marL="0" indent="0">
              <a:buNone/>
            </a:pPr>
            <a:endParaRPr lang="en-US" sz="1000" dirty="0">
              <a:solidFill>
                <a:srgbClr val="003296"/>
              </a:solidFill>
              <a:latin typeface="Arial"/>
              <a:ea typeface="Times New Roman"/>
              <a:cs typeface="Arial"/>
            </a:endParaRP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6418" y="677487"/>
            <a:ext cx="7485322" cy="5503026"/>
          </a:xfrm>
        </p:spPr>
        <p:txBody>
          <a:bodyPr>
            <a:normAutofit fontScale="92500" lnSpcReduction="10000"/>
          </a:bodyPr>
          <a:lstStyle/>
          <a:p>
            <a:pPr marL="0" indent="0">
              <a:buNone/>
            </a:pPr>
            <a:endParaRPr lang="en-US" sz="2400" dirty="0">
              <a:solidFill>
                <a:srgbClr val="003296"/>
              </a:solidFill>
              <a:latin typeface="Arial"/>
            </a:endParaRPr>
          </a:p>
          <a:p>
            <a:pPr marL="0" indent="0">
              <a:buNone/>
            </a:pPr>
            <a:r>
              <a:rPr lang="en-US" sz="2400" dirty="0">
                <a:solidFill>
                  <a:srgbClr val="003296"/>
                </a:solidFill>
              </a:rPr>
              <a:t>If you don’t take detailed notes, you could be required to conduct the search again to demonstrate the Postal Service met its legal obligations. Additionally, failure to document the search could undermine the Postal Service’s ability to defend its actions if administratively or legally challenged, and that could potentially cost USPS money if there’s an adverse judgment.</a:t>
            </a:r>
          </a:p>
          <a:p>
            <a:pPr marL="0" indent="0">
              <a:buNone/>
            </a:pPr>
            <a:endParaRPr lang="en-US" sz="2400" dirty="0">
              <a:solidFill>
                <a:srgbClr val="003296"/>
              </a:solidFill>
            </a:endParaRPr>
          </a:p>
          <a:p>
            <a:pPr marL="0" indent="0">
              <a:buNone/>
            </a:pPr>
            <a:r>
              <a:rPr lang="en-US" sz="2400" dirty="0">
                <a:solidFill>
                  <a:srgbClr val="003296"/>
                </a:solidFill>
              </a:rPr>
              <a:t>Keeping thorough and detailed notes about your search for records will help make sure the Postal Service can demonstrate compliance with FOIA and Privacy Act.</a:t>
            </a:r>
          </a:p>
          <a:p>
            <a:pPr marL="0" indent="0">
              <a:buNone/>
            </a:pPr>
            <a:endParaRPr lang="en-US" sz="2400" dirty="0">
              <a:solidFill>
                <a:srgbClr val="003296"/>
              </a:solidFill>
            </a:endParaRPr>
          </a:p>
          <a:p>
            <a:pPr marL="0" indent="0">
              <a:buNone/>
            </a:pPr>
            <a:r>
              <a:rPr lang="en-US" sz="2400" dirty="0">
                <a:solidFill>
                  <a:srgbClr val="003296"/>
                </a:solidFill>
              </a:rPr>
              <a:t>And that’s smart business.</a:t>
            </a:r>
          </a:p>
          <a:p>
            <a:pPr marL="0" indent="0">
              <a:buNone/>
            </a:pPr>
            <a:endParaRPr lang="en-US" sz="2200" i="1" dirty="0">
              <a:solidFill>
                <a:srgbClr val="003296"/>
              </a:solidFill>
              <a:latin typeface="Arial" panose="020B0604020202020204" pitchFamily="34" charset="0"/>
              <a:cs typeface="Arial" panose="020B0604020202020204" pitchFamily="34" charset="0"/>
            </a:endParaRPr>
          </a:p>
          <a:p>
            <a:pPr marL="0" indent="0">
              <a:buNone/>
            </a:pPr>
            <a:endParaRPr lang="en-US" sz="2800" dirty="0">
              <a:solidFill>
                <a:srgbClr val="003296"/>
              </a:solidFill>
              <a:latin typeface="Arial" panose="020B0604020202020204" pitchFamily="34" charset="0"/>
              <a:cs typeface="Arial" panose="020B0604020202020204" pitchFamily="34" charset="0"/>
            </a:endParaRPr>
          </a:p>
          <a:p>
            <a:pPr marL="0" indent="0">
              <a:buNone/>
            </a:pPr>
            <a:endParaRPr lang="en-US" dirty="0"/>
          </a:p>
        </p:txBody>
      </p:sp>
      <p:sp>
        <p:nvSpPr>
          <p:cNvPr id="4" name="Title 1"/>
          <p:cNvSpPr txBox="1">
            <a:spLocks/>
          </p:cNvSpPr>
          <p:nvPr/>
        </p:nvSpPr>
        <p:spPr>
          <a:xfrm>
            <a:off x="0" y="286603"/>
            <a:ext cx="9144000" cy="978580"/>
          </a:xfrm>
          <a:prstGeom prst="rect">
            <a:avLst/>
          </a:prstGeom>
        </p:spPr>
        <p:txBody>
          <a:bodyPr vert="horz" lIns="91440" tIns="45720" rIns="91440" bIns="45720" rtlCol="0" anchor="t">
            <a:normAutofit/>
          </a:bodyPr>
          <a:lstStyle>
            <a:lvl1pPr algn="l" defTabSz="457200" rtl="0" eaLnBrk="1" latinLnBrk="0" hangingPunct="1">
              <a:spcBef>
                <a:spcPct val="0"/>
              </a:spcBef>
              <a:buNone/>
              <a:defRPr sz="4400" kern="1200">
                <a:solidFill>
                  <a:srgbClr val="0D5089"/>
                </a:solidFill>
                <a:latin typeface="Helvetica"/>
                <a:ea typeface="+mj-ea"/>
                <a:cs typeface="Helvetica"/>
              </a:defRPr>
            </a:lvl1pPr>
          </a:lstStyle>
          <a:p>
            <a:pPr algn="ctr"/>
            <a:endParaRPr lang="en-US" dirty="0">
              <a:latin typeface="Arial" panose="020B0604020202020204" pitchFamily="34" charset="0"/>
              <a:cs typeface="Arial" panose="020B0604020202020204" pitchFamily="34" charset="0"/>
            </a:endParaRPr>
          </a:p>
        </p:txBody>
      </p:sp>
      <p:sp>
        <p:nvSpPr>
          <p:cNvPr id="6" name="Title 1"/>
          <p:cNvSpPr txBox="1">
            <a:spLocks/>
          </p:cNvSpPr>
          <p:nvPr/>
        </p:nvSpPr>
        <p:spPr>
          <a:xfrm>
            <a:off x="152400" y="148843"/>
            <a:ext cx="9144000" cy="978580"/>
          </a:xfrm>
          <a:prstGeom prst="rect">
            <a:avLst/>
          </a:prstGeom>
        </p:spPr>
        <p:txBody>
          <a:bodyPr vert="horz" lIns="91440" tIns="45720" rIns="91440" bIns="45720" rtlCol="0" anchor="t">
            <a:normAutofit/>
          </a:bodyPr>
          <a:lstStyle>
            <a:lvl1pPr algn="l" defTabSz="457200" rtl="0" eaLnBrk="1" latinLnBrk="0" hangingPunct="1">
              <a:spcBef>
                <a:spcPct val="0"/>
              </a:spcBef>
              <a:buNone/>
              <a:defRPr sz="4400" kern="1200">
                <a:solidFill>
                  <a:srgbClr val="0D5089"/>
                </a:solidFill>
                <a:latin typeface="Helvetica"/>
                <a:ea typeface="+mj-ea"/>
                <a:cs typeface="Helvetica"/>
              </a:defRPr>
            </a:lvl1pPr>
          </a:lstStyle>
          <a:p>
            <a:pPr algn="ctr"/>
            <a:r>
              <a:rPr lang="en-US" b="1" dirty="0">
                <a:solidFill>
                  <a:srgbClr val="003296"/>
                </a:solidFill>
              </a:rPr>
              <a:t>Keep Good Notes</a:t>
            </a:r>
            <a:endParaRPr lang="en-US" dirty="0">
              <a:solidFill>
                <a:srgbClr val="00329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2962432"/>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164</TotalTime>
  <Words>165</Words>
  <Application>Microsoft Office PowerPoint</Application>
  <PresentationFormat>On-screen Show (4:3)</PresentationFormat>
  <Paragraphs>17</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Helvetica</vt:lpstr>
      <vt:lpstr>Times New Roman</vt:lpstr>
      <vt:lpstr>Wingdings</vt:lpstr>
      <vt:lpstr>YSBM_Template</vt:lpstr>
      <vt:lpstr>Keep Good Notes  </vt:lpstr>
      <vt:lpstr>Keep Good Notes</vt:lpstr>
      <vt:lpstr>PowerPoint Presentation</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Wysokinski, Brittany M - Washington, DC</cp:lastModifiedBy>
  <cp:revision>48</cp:revision>
  <cp:lastPrinted>2015-09-04T02:20:42Z</cp:lastPrinted>
  <dcterms:created xsi:type="dcterms:W3CDTF">2014-08-01T15:55:50Z</dcterms:created>
  <dcterms:modified xsi:type="dcterms:W3CDTF">2020-08-18T20:08:38Z</dcterms:modified>
</cp:coreProperties>
</file>