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296"/>
    <a:srgbClr val="1D49A2"/>
    <a:srgbClr val="F49406"/>
    <a:srgbClr val="FFC000"/>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43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smtClean="0"/>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smtClean="0"/>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7/2/2020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blue.usps.gov/sustainability/" TargetMode="External"/><Relationship Id="rId2" Type="http://schemas.openxmlformats.org/officeDocument/2006/relationships/hyperlink" Target="https://blue.usps.gov/cpim/ftp/manuals/pom/html/c6_042.htm" TargetMode="External"/><Relationship Id="rId1" Type="http://schemas.openxmlformats.org/officeDocument/2006/relationships/slideLayout" Target="../slideLayouts/slideLayout2.xml"/><Relationship Id="rId4" Type="http://schemas.openxmlformats.org/officeDocument/2006/relationships/hyperlink" Target="https://blue.usps.gov/sustainability/environmental/_pdf/waste/ecb-waste-assess-character.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297214"/>
            <a:ext cx="9144000" cy="1560786"/>
          </a:xfrm>
        </p:spPr>
        <p:txBody>
          <a:bodyPr>
            <a:normAutofit fontScale="90000"/>
          </a:bodyPr>
          <a:lstStyle/>
          <a:p>
            <a:pPr algn="ctr"/>
            <a:r>
              <a:rPr lang="en-US" sz="4400" b="1" dirty="0" smtClean="0">
                <a:solidFill>
                  <a:srgbClr val="003296"/>
                </a:solidFill>
              </a:rPr>
              <a:t>Dispose Responsibly</a:t>
            </a:r>
            <a:r>
              <a:rPr lang="en-US" sz="4400" dirty="0" smtClean="0">
                <a:solidFill>
                  <a:srgbClr val="003296"/>
                </a:solidFill>
                <a:latin typeface="Arial"/>
                <a:ea typeface="+mn-ea"/>
              </a:rPr>
              <a:t/>
            </a:r>
            <a:br>
              <a:rPr lang="en-US" sz="4400" dirty="0" smtClean="0">
                <a:solidFill>
                  <a:srgbClr val="003296"/>
                </a:solidFill>
                <a:latin typeface="Arial"/>
                <a:ea typeface="+mn-ea"/>
              </a:rPr>
            </a:br>
            <a:r>
              <a:rPr lang="en-US" sz="4400" dirty="0" smtClean="0">
                <a:solidFill>
                  <a:srgbClr val="003296"/>
                </a:solidFill>
                <a:latin typeface="Arial"/>
                <a:ea typeface="+mn-ea"/>
              </a:rPr>
              <a:t/>
            </a:r>
            <a:br>
              <a:rPr lang="en-US" sz="4400" dirty="0" smtClean="0">
                <a:solidFill>
                  <a:srgbClr val="003296"/>
                </a:solidFill>
                <a:latin typeface="Arial"/>
                <a:ea typeface="+mn-ea"/>
              </a:rPr>
            </a:br>
            <a:endParaRPr lang="en-US" sz="4400" dirty="0">
              <a:solidFill>
                <a:srgbClr val="00329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6603"/>
            <a:ext cx="9144000" cy="978580"/>
          </a:xfrm>
        </p:spPr>
        <p:txBody>
          <a:bodyPr>
            <a:normAutofit/>
          </a:bodyPr>
          <a:lstStyle/>
          <a:p>
            <a:pPr algn="ctr"/>
            <a:r>
              <a:rPr lang="en-US" b="1" dirty="0" smtClean="0">
                <a:solidFill>
                  <a:srgbClr val="003296"/>
                </a:solidFill>
              </a:rPr>
              <a:t>Dispose Responsibly</a:t>
            </a:r>
            <a:endParaRPr lang="en-US" dirty="0">
              <a:solidFill>
                <a:srgbClr val="003296"/>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5864" y="1008181"/>
            <a:ext cx="8988136" cy="4212140"/>
          </a:xfrm>
        </p:spPr>
        <p:txBody>
          <a:bodyPr>
            <a:noAutofit/>
          </a:bodyPr>
          <a:lstStyle/>
          <a:p>
            <a:pPr>
              <a:buFont typeface="Wingdings" panose="05000000000000000000" pitchFamily="2" charset="2"/>
              <a:buChar char="Ø"/>
            </a:pPr>
            <a:endParaRPr lang="en-US" sz="1200" dirty="0" smtClean="0">
              <a:solidFill>
                <a:srgbClr val="003296"/>
              </a:solidFill>
              <a:latin typeface="Arial" panose="020B0604020202020204" pitchFamily="34" charset="0"/>
              <a:ea typeface="Times New Roman"/>
              <a:cs typeface="Arial" panose="020B0604020202020204" pitchFamily="34" charset="0"/>
            </a:endParaRPr>
          </a:p>
          <a:p>
            <a:pPr marL="0" indent="0">
              <a:buNone/>
            </a:pPr>
            <a:r>
              <a:rPr lang="en-US" sz="2000" dirty="0" smtClean="0">
                <a:solidFill>
                  <a:srgbClr val="003296"/>
                </a:solidFill>
              </a:rPr>
              <a:t>The </a:t>
            </a:r>
            <a:r>
              <a:rPr lang="en-US" sz="2000" dirty="0">
                <a:solidFill>
                  <a:srgbClr val="003296"/>
                </a:solidFill>
              </a:rPr>
              <a:t>Postal Service is reminding employees to maintain healthy workplaces by disposing of trash, recyclable items, hazardous materials, and other refuse responsibly. The following items should NEVER be sent to the Mail Recovery Center (Atlanta, GA); the Material Distribution Center (Topeka, KS); MTESC locations, or the </a:t>
            </a:r>
            <a:r>
              <a:rPr lang="en-US" sz="2000" dirty="0" err="1">
                <a:solidFill>
                  <a:srgbClr val="003296"/>
                </a:solidFill>
              </a:rPr>
              <a:t>Ybor</a:t>
            </a:r>
            <a:r>
              <a:rPr lang="en-US" sz="2000" dirty="0">
                <a:solidFill>
                  <a:srgbClr val="003296"/>
                </a:solidFill>
              </a:rPr>
              <a:t> City, FL, Processing and Distribution Center:</a:t>
            </a:r>
          </a:p>
          <a:p>
            <a:pPr>
              <a:buFont typeface="Wingdings" panose="05000000000000000000" pitchFamily="2" charset="2"/>
              <a:buChar char="Ø"/>
            </a:pPr>
            <a:endParaRPr lang="en-US" sz="2800" dirty="0" smtClean="0">
              <a:solidFill>
                <a:srgbClr val="003296"/>
              </a:solidFill>
            </a:endParaRPr>
          </a:p>
          <a:p>
            <a:pPr marL="0" indent="0">
              <a:buNone/>
            </a:pPr>
            <a:endParaRPr lang="en-US" sz="2800" dirty="0" smtClean="0">
              <a:solidFill>
                <a:srgbClr val="003296"/>
              </a:solidFill>
              <a:latin typeface="Arial" panose="020B0604020202020204" pitchFamily="34" charset="0"/>
              <a:ea typeface="Times New Roman"/>
              <a:cs typeface="Arial" panose="020B0604020202020204" pitchFamily="34" charset="0"/>
            </a:endParaRPr>
          </a:p>
          <a:p>
            <a:pPr marL="0" indent="0">
              <a:buNone/>
            </a:pPr>
            <a:endParaRPr lang="en-US" sz="1000" dirty="0">
              <a:solidFill>
                <a:srgbClr val="003296"/>
              </a:solidFill>
              <a:latin typeface="Arial"/>
              <a:ea typeface="Times New Roman"/>
              <a:cs typeface="Arial"/>
            </a:endParaRPr>
          </a:p>
        </p:txBody>
      </p:sp>
      <p:sp>
        <p:nvSpPr>
          <p:cNvPr id="4" name="TextBox 3"/>
          <p:cNvSpPr txBox="1"/>
          <p:nvPr/>
        </p:nvSpPr>
        <p:spPr>
          <a:xfrm>
            <a:off x="685800" y="3106884"/>
            <a:ext cx="4312227" cy="2554545"/>
          </a:xfrm>
          <a:prstGeom prst="rect">
            <a:avLst/>
          </a:prstGeom>
          <a:noFill/>
        </p:spPr>
        <p:txBody>
          <a:bodyPr wrap="square" rtlCol="0">
            <a:spAutoFit/>
          </a:bodyPr>
          <a:lstStyle/>
          <a:p>
            <a:pPr marL="285750" lvl="0" indent="-285750">
              <a:buFont typeface="Arial" panose="020B0604020202020204" pitchFamily="34" charset="0"/>
              <a:buChar char="•"/>
            </a:pPr>
            <a:r>
              <a:rPr lang="en-US" sz="2000" dirty="0">
                <a:solidFill>
                  <a:srgbClr val="003296"/>
                </a:solidFill>
                <a:latin typeface="Helvetica" panose="020B0604020202020204" pitchFamily="34" charset="0"/>
                <a:cs typeface="Helvetica" panose="020B0604020202020204" pitchFamily="34" charset="0"/>
              </a:rPr>
              <a:t>Trash</a:t>
            </a:r>
          </a:p>
          <a:p>
            <a:pPr marL="285750" lvl="0" indent="-285750">
              <a:buFont typeface="Arial" panose="020B0604020202020204" pitchFamily="34" charset="0"/>
              <a:buChar char="•"/>
            </a:pPr>
            <a:r>
              <a:rPr lang="en-US" sz="2000" dirty="0">
                <a:solidFill>
                  <a:srgbClr val="003296"/>
                </a:solidFill>
                <a:latin typeface="Helvetica" panose="020B0604020202020204" pitchFamily="34" charset="0"/>
                <a:cs typeface="Helvetica" panose="020B0604020202020204" pitchFamily="34" charset="0"/>
              </a:rPr>
              <a:t>Food</a:t>
            </a:r>
          </a:p>
          <a:p>
            <a:pPr marL="285750" lvl="0" indent="-285750">
              <a:buFont typeface="Arial" panose="020B0604020202020204" pitchFamily="34" charset="0"/>
              <a:buChar char="•"/>
            </a:pPr>
            <a:r>
              <a:rPr lang="en-US" sz="2000" dirty="0">
                <a:solidFill>
                  <a:srgbClr val="003296"/>
                </a:solidFill>
                <a:latin typeface="Helvetica" panose="020B0604020202020204" pitchFamily="34" charset="0"/>
                <a:cs typeface="Helvetica" panose="020B0604020202020204" pitchFamily="34" charset="0"/>
              </a:rPr>
              <a:t>Postal Service retail products/packaging (unopened or loose)</a:t>
            </a:r>
          </a:p>
          <a:p>
            <a:pPr marL="285750" lvl="0" indent="-285750">
              <a:buFont typeface="Arial" panose="020B0604020202020204" pitchFamily="34" charset="0"/>
              <a:buChar char="•"/>
            </a:pPr>
            <a:r>
              <a:rPr lang="en-US" sz="2000" dirty="0">
                <a:solidFill>
                  <a:srgbClr val="003296"/>
                </a:solidFill>
                <a:latin typeface="Helvetica" panose="020B0604020202020204" pitchFamily="34" charset="0"/>
                <a:cs typeface="Helvetica" panose="020B0604020202020204" pitchFamily="34" charset="0"/>
              </a:rPr>
              <a:t>Detergents and cleaning products</a:t>
            </a:r>
          </a:p>
          <a:p>
            <a:pPr marL="285750" lvl="0" indent="-285750">
              <a:buFont typeface="Arial" panose="020B0604020202020204" pitchFamily="34" charset="0"/>
              <a:buChar char="•"/>
            </a:pPr>
            <a:r>
              <a:rPr lang="en-US" sz="2000" dirty="0">
                <a:solidFill>
                  <a:srgbClr val="003296"/>
                </a:solidFill>
                <a:latin typeface="Helvetica" panose="020B0604020202020204" pitchFamily="34" charset="0"/>
                <a:cs typeface="Helvetica" panose="020B0604020202020204" pitchFamily="34" charset="0"/>
              </a:rPr>
              <a:t>Hazardous materials including batteries and fluorescent bulbs</a:t>
            </a:r>
          </a:p>
        </p:txBody>
      </p:sp>
      <p:sp>
        <p:nvSpPr>
          <p:cNvPr id="5" name="TextBox 4"/>
          <p:cNvSpPr txBox="1"/>
          <p:nvPr/>
        </p:nvSpPr>
        <p:spPr>
          <a:xfrm>
            <a:off x="4904508" y="3106884"/>
            <a:ext cx="4145973" cy="2554545"/>
          </a:xfrm>
          <a:prstGeom prst="rect">
            <a:avLst/>
          </a:prstGeom>
          <a:noFill/>
        </p:spPr>
        <p:txBody>
          <a:bodyPr wrap="square" rtlCol="0">
            <a:spAutoFit/>
          </a:bodyPr>
          <a:lstStyle/>
          <a:p>
            <a:pPr marL="342900" lvl="0" indent="-342900">
              <a:buFont typeface="Arial" panose="020B0604020202020204" pitchFamily="34" charset="0"/>
              <a:buChar char="•"/>
            </a:pPr>
            <a:r>
              <a:rPr lang="en-US" sz="2000" dirty="0">
                <a:solidFill>
                  <a:srgbClr val="003296"/>
                </a:solidFill>
                <a:latin typeface="Helvetica" panose="020B0604020202020204" pitchFamily="34" charset="0"/>
                <a:cs typeface="Helvetica" panose="020B0604020202020204" pitchFamily="34" charset="0"/>
              </a:rPr>
              <a:t>Used Tires</a:t>
            </a:r>
          </a:p>
          <a:p>
            <a:pPr marL="342900" lvl="0" indent="-342900">
              <a:buFont typeface="Arial" panose="020B0604020202020204" pitchFamily="34" charset="0"/>
              <a:buChar char="•"/>
            </a:pPr>
            <a:r>
              <a:rPr lang="en-US" sz="2000" dirty="0">
                <a:solidFill>
                  <a:srgbClr val="003296"/>
                </a:solidFill>
                <a:latin typeface="Helvetica" panose="020B0604020202020204" pitchFamily="34" charset="0"/>
                <a:cs typeface="Helvetica" panose="020B0604020202020204" pitchFamily="34" charset="0"/>
              </a:rPr>
              <a:t>Office equipment (chairs, desks, filing cabinets, etc.)</a:t>
            </a:r>
          </a:p>
          <a:p>
            <a:pPr marL="342900" lvl="0" indent="-342900">
              <a:buFont typeface="Arial" panose="020B0604020202020204" pitchFamily="34" charset="0"/>
              <a:buChar char="•"/>
            </a:pPr>
            <a:r>
              <a:rPr lang="en-US" sz="2000" dirty="0">
                <a:solidFill>
                  <a:srgbClr val="003296"/>
                </a:solidFill>
                <a:latin typeface="Helvetica" panose="020B0604020202020204" pitchFamily="34" charset="0"/>
                <a:cs typeface="Helvetica" panose="020B0604020202020204" pitchFamily="34" charset="0"/>
              </a:rPr>
              <a:t>Expired paper forms (PS Forms 3971, 2976, 2976A, 2976B, 3200, 4232, DS82, etc.)</a:t>
            </a:r>
          </a:p>
          <a:p>
            <a:pPr marL="342900" lvl="0" indent="-342900">
              <a:buFont typeface="Arial" panose="020B0604020202020204" pitchFamily="34" charset="0"/>
              <a:buChar char="•"/>
            </a:pPr>
            <a:r>
              <a:rPr lang="en-US" sz="2000" dirty="0">
                <a:solidFill>
                  <a:srgbClr val="003296"/>
                </a:solidFill>
                <a:latin typeface="Helvetica" panose="020B0604020202020204" pitchFamily="34" charset="0"/>
                <a:cs typeface="Helvetica" panose="020B0604020202020204" pitchFamily="34" charset="0"/>
              </a:rPr>
              <a:t>Retail products (including new and used </a:t>
            </a:r>
            <a:r>
              <a:rPr lang="en-US" sz="2000" dirty="0" err="1">
                <a:solidFill>
                  <a:srgbClr val="003296"/>
                </a:solidFill>
                <a:latin typeface="Helvetica" panose="020B0604020202020204" pitchFamily="34" charset="0"/>
                <a:cs typeface="Helvetica" panose="020B0604020202020204" pitchFamily="34" charset="0"/>
              </a:rPr>
              <a:t>ReadyPost</a:t>
            </a:r>
            <a:r>
              <a:rPr lang="en-US" sz="2000" dirty="0">
                <a:solidFill>
                  <a:srgbClr val="003296"/>
                </a:solidFill>
                <a:latin typeface="Helvetica" panose="020B0604020202020204" pitchFamily="34" charset="0"/>
                <a:cs typeface="Helvetica" panose="020B0604020202020204" pitchFamily="34" charset="0"/>
              </a:rPr>
              <a:t>/EPS</a:t>
            </a:r>
            <a:r>
              <a:rPr lang="en-US" sz="2000" dirty="0" smtClean="0">
                <a:solidFill>
                  <a:srgbClr val="003296"/>
                </a:solidFill>
                <a:latin typeface="Helvetica" panose="020B0604020202020204" pitchFamily="34" charset="0"/>
                <a:cs typeface="Helvetica" panose="020B0604020202020204" pitchFamily="34" charset="0"/>
              </a:rPr>
              <a:t>)</a:t>
            </a:r>
            <a:endParaRPr lang="en-US" sz="2000" dirty="0">
              <a:solidFill>
                <a:srgbClr val="003296"/>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591" y="898467"/>
            <a:ext cx="8368145" cy="5503026"/>
          </a:xfrm>
        </p:spPr>
        <p:txBody>
          <a:bodyPr>
            <a:normAutofit/>
          </a:bodyPr>
          <a:lstStyle/>
          <a:p>
            <a:pPr marL="0" indent="0">
              <a:buNone/>
            </a:pPr>
            <a:endParaRPr lang="en-US" sz="2400" dirty="0" smtClean="0">
              <a:solidFill>
                <a:srgbClr val="003296"/>
              </a:solidFill>
              <a:latin typeface="Arial"/>
            </a:endParaRPr>
          </a:p>
          <a:p>
            <a:pPr marL="0" indent="0">
              <a:buNone/>
            </a:pPr>
            <a:r>
              <a:rPr lang="en-US" sz="2400" dirty="0">
                <a:solidFill>
                  <a:srgbClr val="003296"/>
                </a:solidFill>
              </a:rPr>
              <a:t>Make sure you follow the correct policy for the type of item being disposed. The Postal Operations Manual outlines policies for how to </a:t>
            </a:r>
            <a:r>
              <a:rPr lang="en-US" sz="2400" i="1" u="sng" dirty="0">
                <a:solidFill>
                  <a:srgbClr val="003296"/>
                </a:solidFill>
                <a:hlinkClick r:id="rId2"/>
              </a:rPr>
              <a:t>handle undeliverable mail</a:t>
            </a:r>
            <a:r>
              <a:rPr lang="en-US" sz="2400" i="1" dirty="0">
                <a:solidFill>
                  <a:srgbClr val="003296"/>
                </a:solidFill>
              </a:rPr>
              <a:t>,</a:t>
            </a:r>
            <a:r>
              <a:rPr lang="en-US" sz="2400" dirty="0">
                <a:solidFill>
                  <a:srgbClr val="003296"/>
                </a:solidFill>
              </a:rPr>
              <a:t> while the </a:t>
            </a:r>
            <a:r>
              <a:rPr lang="en-US" sz="2400" i="1" u="sng" dirty="0">
                <a:solidFill>
                  <a:srgbClr val="003296"/>
                </a:solidFill>
                <a:hlinkClick r:id="rId3"/>
              </a:rPr>
              <a:t>Sustainability Blue page</a:t>
            </a:r>
            <a:r>
              <a:rPr lang="en-US" sz="2400" dirty="0">
                <a:solidFill>
                  <a:srgbClr val="003296"/>
                </a:solidFill>
              </a:rPr>
              <a:t> has information on how to handle hazardous materials. You can also visit </a:t>
            </a:r>
            <a:r>
              <a:rPr lang="en-US" sz="2400" dirty="0" err="1">
                <a:solidFill>
                  <a:srgbClr val="003296"/>
                </a:solidFill>
              </a:rPr>
              <a:t>eDispose</a:t>
            </a:r>
            <a:r>
              <a:rPr lang="en-US" sz="2400" dirty="0">
                <a:solidFill>
                  <a:srgbClr val="003296"/>
                </a:solidFill>
              </a:rPr>
              <a:t>, an application designed to provide employees with guidance and information related to disposing and reutilizing items.  </a:t>
            </a:r>
          </a:p>
          <a:p>
            <a:endParaRPr lang="en-US" sz="2400" dirty="0">
              <a:solidFill>
                <a:srgbClr val="003296"/>
              </a:solidFill>
            </a:endParaRPr>
          </a:p>
          <a:p>
            <a:pPr marL="0" indent="0">
              <a:buNone/>
            </a:pPr>
            <a:r>
              <a:rPr lang="en-US" sz="2400" dirty="0">
                <a:solidFill>
                  <a:srgbClr val="003296"/>
                </a:solidFill>
              </a:rPr>
              <a:t>For more information, refer to the </a:t>
            </a:r>
            <a:r>
              <a:rPr lang="en-US" sz="2400" i="1" u="sng" dirty="0">
                <a:solidFill>
                  <a:srgbClr val="003296"/>
                </a:solidFill>
                <a:hlinkClick r:id="rId4"/>
              </a:rPr>
              <a:t>Waste Stream Assessment and Characterization Environmental Compliance Bulletin</a:t>
            </a:r>
            <a:r>
              <a:rPr lang="en-US" sz="2400" dirty="0">
                <a:solidFill>
                  <a:srgbClr val="003296"/>
                </a:solidFill>
              </a:rPr>
              <a:t>.</a:t>
            </a:r>
          </a:p>
          <a:p>
            <a:pPr marL="0" indent="0">
              <a:buNone/>
            </a:pPr>
            <a:endParaRPr lang="en-US" sz="2200" i="1" dirty="0" smtClean="0">
              <a:solidFill>
                <a:srgbClr val="003296"/>
              </a:solidFill>
              <a:latin typeface="Arial" panose="020B0604020202020204" pitchFamily="34" charset="0"/>
              <a:cs typeface="Arial" panose="020B0604020202020204" pitchFamily="34" charset="0"/>
            </a:endParaRPr>
          </a:p>
          <a:p>
            <a:pPr marL="0" indent="0">
              <a:buNone/>
            </a:pPr>
            <a:endParaRPr lang="en-US" sz="2800" dirty="0">
              <a:solidFill>
                <a:srgbClr val="003296"/>
              </a:solidFill>
              <a:latin typeface="Arial" panose="020B0604020202020204" pitchFamily="34" charset="0"/>
              <a:cs typeface="Arial" panose="020B0604020202020204" pitchFamily="34" charset="0"/>
            </a:endParaRPr>
          </a:p>
          <a:p>
            <a:pPr marL="0" indent="0">
              <a:buNone/>
            </a:pPr>
            <a:endParaRPr lang="en-US" dirty="0"/>
          </a:p>
        </p:txBody>
      </p:sp>
      <p:sp>
        <p:nvSpPr>
          <p:cNvPr id="4" name="Title 1"/>
          <p:cNvSpPr txBox="1">
            <a:spLocks/>
          </p:cNvSpPr>
          <p:nvPr/>
        </p:nvSpPr>
        <p:spPr>
          <a:xfrm>
            <a:off x="0" y="286603"/>
            <a:ext cx="9144000" cy="978580"/>
          </a:xfrm>
          <a:prstGeom prst="rect">
            <a:avLst/>
          </a:prstGeom>
        </p:spPr>
        <p:txBody>
          <a:bodyPr vert="horz" lIns="91440" tIns="45720" rIns="91440" bIns="45720" rtlCol="0" anchor="t">
            <a:normAutofit/>
          </a:bodyPr>
          <a:lstStyle>
            <a:lvl1pPr algn="l" defTabSz="457200" rtl="0" eaLnBrk="1" latinLnBrk="0" hangingPunct="1">
              <a:spcBef>
                <a:spcPct val="0"/>
              </a:spcBef>
              <a:buNone/>
              <a:defRPr sz="4400" kern="1200">
                <a:solidFill>
                  <a:srgbClr val="0D5089"/>
                </a:solidFill>
                <a:latin typeface="Helvetica"/>
                <a:ea typeface="+mj-ea"/>
                <a:cs typeface="Helvetica"/>
              </a:defRPr>
            </a:lvl1pPr>
          </a:lstStyle>
          <a:p>
            <a:pPr algn="ctr"/>
            <a:endParaRPr lang="en-US" dirty="0">
              <a:latin typeface="Arial" panose="020B0604020202020204" pitchFamily="34" charset="0"/>
              <a:cs typeface="Arial" panose="020B0604020202020204" pitchFamily="34" charset="0"/>
            </a:endParaRPr>
          </a:p>
        </p:txBody>
      </p:sp>
      <p:sp>
        <p:nvSpPr>
          <p:cNvPr id="6" name="Title 1"/>
          <p:cNvSpPr txBox="1">
            <a:spLocks/>
          </p:cNvSpPr>
          <p:nvPr/>
        </p:nvSpPr>
        <p:spPr>
          <a:xfrm>
            <a:off x="152400" y="439003"/>
            <a:ext cx="9144000" cy="978580"/>
          </a:xfrm>
          <a:prstGeom prst="rect">
            <a:avLst/>
          </a:prstGeom>
        </p:spPr>
        <p:txBody>
          <a:bodyPr vert="horz" lIns="91440" tIns="45720" rIns="91440" bIns="45720" rtlCol="0" anchor="t">
            <a:normAutofit/>
          </a:bodyPr>
          <a:lstStyle>
            <a:lvl1pPr algn="l" defTabSz="457200" rtl="0" eaLnBrk="1" latinLnBrk="0" hangingPunct="1">
              <a:spcBef>
                <a:spcPct val="0"/>
              </a:spcBef>
              <a:buNone/>
              <a:defRPr sz="4400" kern="1200">
                <a:solidFill>
                  <a:srgbClr val="0D5089"/>
                </a:solidFill>
                <a:latin typeface="Helvetica"/>
                <a:ea typeface="+mj-ea"/>
                <a:cs typeface="Helvetica"/>
              </a:defRPr>
            </a:lvl1pPr>
          </a:lstStyle>
          <a:p>
            <a:pPr algn="ctr"/>
            <a:r>
              <a:rPr lang="en-US" b="1" smtClean="0">
                <a:solidFill>
                  <a:srgbClr val="003296"/>
                </a:solidFill>
              </a:rPr>
              <a:t>Dispose Responsibly</a:t>
            </a:r>
            <a:endParaRPr lang="en-US" dirty="0">
              <a:solidFill>
                <a:srgbClr val="00329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2962432"/>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158</TotalTime>
  <Words>205</Words>
  <Application>Microsoft Office PowerPoint</Application>
  <PresentationFormat>On-screen Show (4:3)</PresentationFormat>
  <Paragraphs>20</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Helvetica</vt:lpstr>
      <vt:lpstr>Times New Roman</vt:lpstr>
      <vt:lpstr>Wingdings</vt:lpstr>
      <vt:lpstr>YSBM_Template</vt:lpstr>
      <vt:lpstr>Dispose Responsibly  </vt:lpstr>
      <vt:lpstr>Dispose Responsibly</vt:lpstr>
      <vt:lpstr>PowerPoint Presentation</vt:lpstr>
    </vt:vector>
  </TitlesOfParts>
  <Company>USPS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Johnson, Brittany M - Washington, DC</cp:lastModifiedBy>
  <cp:revision>46</cp:revision>
  <cp:lastPrinted>2015-09-04T02:20:42Z</cp:lastPrinted>
  <dcterms:created xsi:type="dcterms:W3CDTF">2014-08-01T15:55:50Z</dcterms:created>
  <dcterms:modified xsi:type="dcterms:W3CDTF">2020-07-02T13:52:13Z</dcterms:modified>
</cp:coreProperties>
</file>