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296"/>
    <a:srgbClr val="1D49A2"/>
    <a:srgbClr val="F49406"/>
    <a:srgbClr val="FFC000"/>
    <a:srgbClr val="72A52D"/>
    <a:srgbClr val="004175"/>
    <a:srgbClr val="0D5089"/>
    <a:srgbClr val="004C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6" d="100"/>
          <a:sy n="76" d="100"/>
        </p:scale>
        <p:origin x="100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YSCM_imag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6590" y="4420394"/>
            <a:ext cx="6879940" cy="1470025"/>
          </a:xfrm>
        </p:spPr>
        <p:txBody>
          <a:bodyPr anchor="t">
            <a:normAutofit/>
          </a:bodyPr>
          <a:lstStyle>
            <a:lvl1pPr algn="l">
              <a:defRPr sz="4000"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894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YSCM_imag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480" y="1357029"/>
            <a:ext cx="7420353" cy="1143000"/>
          </a:xfrm>
        </p:spPr>
        <p:txBody>
          <a:bodyPr anchor="t"/>
          <a:lstStyle>
            <a:lvl1pPr algn="l"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5926" y="2500029"/>
            <a:ext cx="7420353" cy="3313756"/>
          </a:xfrm>
        </p:spPr>
        <p:txBody>
          <a:bodyPr/>
          <a:lstStyle>
            <a:lvl1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1pPr>
            <a:lvl2pPr marL="742950" indent="-285750">
              <a:spcBef>
                <a:spcPts val="600"/>
              </a:spcBef>
              <a:spcAft>
                <a:spcPts val="600"/>
              </a:spcAft>
              <a:buFont typeface="Arial"/>
              <a:buChar char="•"/>
              <a:defRPr>
                <a:solidFill>
                  <a:srgbClr val="0D5089"/>
                </a:solidFill>
                <a:latin typeface="Helvetica"/>
                <a:cs typeface="Helvetica"/>
              </a:defRPr>
            </a:lvl2pPr>
            <a:lvl3pPr>
              <a:spcBef>
                <a:spcPts val="600"/>
              </a:spcBef>
              <a:spcAft>
                <a:spcPts val="600"/>
              </a:spcAft>
              <a:defRPr>
                <a:solidFill>
                  <a:srgbClr val="0D5089"/>
                </a:solidFill>
                <a:latin typeface="Helvetica"/>
                <a:cs typeface="Helvetica"/>
              </a:defRPr>
            </a:lvl3pPr>
            <a:lvl4pPr>
              <a:defRPr>
                <a:solidFill>
                  <a:srgbClr val="0D5089"/>
                </a:solidFill>
                <a:latin typeface="Helvetica"/>
                <a:cs typeface="Helvetica"/>
              </a:defRPr>
            </a:lvl4pPr>
            <a:lvl5pPr>
              <a:defRPr>
                <a:solidFill>
                  <a:srgbClr val="0D5089"/>
                </a:solidFill>
                <a:latin typeface="Helvetica"/>
                <a:cs typeface="Helvetica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815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27B9-E0E5-C64D-B9EB-E1E6ED80DA53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605BD-D60B-8143-B545-81922F08A4E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554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5297214"/>
            <a:ext cx="9144000" cy="156078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dirty="0">
                <a:solidFill>
                  <a:srgbClr val="003296"/>
                </a:solidFill>
                <a:latin typeface="Arial"/>
                <a:ea typeface="+mn-ea"/>
              </a:rPr>
              <a:t>Yea or Nay?</a:t>
            </a: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  <a:t/>
            </a:r>
            <a:br>
              <a:rPr lang="en-US" sz="4400" dirty="0" smtClean="0">
                <a:solidFill>
                  <a:srgbClr val="003296"/>
                </a:solidFill>
                <a:latin typeface="Arial"/>
                <a:ea typeface="+mn-ea"/>
              </a:rPr>
            </a:b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351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86603"/>
            <a:ext cx="9144000" cy="97858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Yea or Nay?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5572" y="1047069"/>
            <a:ext cx="7819697" cy="421214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en-US" sz="1400" dirty="0" smtClean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The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Hatch Act allows employees to volunteer for a partisan candidate’s campaign — but not while you’re on duty, in uniform, driving a postal vehicle or in the workplace.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It’s </a:t>
            </a:r>
            <a:r>
              <a:rPr lang="en-US" sz="2400" dirty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OK to canvass votes in support of or in opposition to a partisan candidate, attend political rallies and meetings, and distribute campaign literature</a:t>
            </a:r>
            <a:r>
              <a:rPr lang="en-US" sz="2400" dirty="0" smtClean="0">
                <a:solidFill>
                  <a:srgbClr val="003296"/>
                </a:solidFill>
                <a:latin typeface="Arial"/>
                <a:ea typeface="Times New Roman"/>
                <a:cs typeface="Arial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rgbClr val="003296"/>
                </a:solidFill>
                <a:latin typeface="Arial"/>
              </a:rPr>
              <a:t>Although you can volunteer, you can’t ask for or accept political contributions for any candidate at any time.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  <a:ea typeface="Times New Roman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255336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" y="35842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003296"/>
                </a:solidFill>
                <a:latin typeface="Arial"/>
              </a:rPr>
              <a:t>Yea or Nay?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85295" y="1080654"/>
            <a:ext cx="7420353" cy="46293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800" dirty="0" smtClean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003296"/>
                </a:solidFill>
                <a:latin typeface="Arial"/>
              </a:rPr>
              <a:t>Keeping </a:t>
            </a:r>
            <a:r>
              <a:rPr lang="en-US" sz="2800" dirty="0">
                <a:solidFill>
                  <a:srgbClr val="003296"/>
                </a:solidFill>
                <a:latin typeface="Arial"/>
              </a:rPr>
              <a:t>political volunteerism out of the workplace is not only the law, it’s smart business!  </a:t>
            </a:r>
          </a:p>
          <a:p>
            <a:pPr marL="0" indent="0">
              <a:buNone/>
            </a:pPr>
            <a:endParaRPr lang="en-US" sz="2800" dirty="0">
              <a:solidFill>
                <a:srgbClr val="003296"/>
              </a:solidFill>
              <a:latin typeface="Arial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003296"/>
                </a:solidFill>
                <a:latin typeface="Arial"/>
              </a:rPr>
              <a:t>Contact the Ethics Office (ethics.help@usps.gov) for more information about volunteering for a partisan campaign. </a:t>
            </a:r>
            <a:endParaRPr lang="en-US" sz="2800" i="1" dirty="0"/>
          </a:p>
        </p:txBody>
      </p:sp>
    </p:spTree>
    <p:extLst>
      <p:ext uri="{BB962C8B-B14F-4D97-AF65-F5344CB8AC3E}">
        <p14:creationId xmlns:p14="http://schemas.microsoft.com/office/powerpoint/2010/main" val="2602962432"/>
      </p:ext>
    </p:extLst>
  </p:cSld>
  <p:clrMapOvr>
    <a:masterClrMapping/>
  </p:clrMapOvr>
</p:sld>
</file>

<file path=ppt/theme/theme1.xml><?xml version="1.0" encoding="utf-8"?>
<a:theme xmlns:a="http://schemas.openxmlformats.org/drawingml/2006/main" name="YSBM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125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Helvetica</vt:lpstr>
      <vt:lpstr>Times New Roman</vt:lpstr>
      <vt:lpstr>Wingdings</vt:lpstr>
      <vt:lpstr>YSBM_Template</vt:lpstr>
      <vt:lpstr>Yea or Nay?  </vt:lpstr>
      <vt:lpstr>Yea or Nay?</vt:lpstr>
      <vt:lpstr>Yea or Nay?</vt:lpstr>
    </vt:vector>
  </TitlesOfParts>
  <Company>USPS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Credit Cards are for Business Use ONly</dc:title>
  <dc:creator>Creative Group</dc:creator>
  <cp:lastModifiedBy>Johnson, Brittany M - Washington, DC</cp:lastModifiedBy>
  <cp:revision>40</cp:revision>
  <cp:lastPrinted>2015-09-04T02:20:42Z</cp:lastPrinted>
  <dcterms:created xsi:type="dcterms:W3CDTF">2014-08-01T15:55:50Z</dcterms:created>
  <dcterms:modified xsi:type="dcterms:W3CDTF">2019-09-24T15:06:28Z</dcterms:modified>
</cp:coreProperties>
</file>