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49A2"/>
    <a:srgbClr val="F49406"/>
    <a:srgbClr val="FFC000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78" y="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97214"/>
            <a:ext cx="9144000" cy="15607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>
                <a:solidFill>
                  <a:srgbClr val="003296"/>
                </a:solidFill>
                <a:latin typeface="Arial"/>
              </a:rPr>
              <a:t>What’s Yours Is Yours and What’s Ours Is Not Yours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7634" y="1090524"/>
            <a:ext cx="7819697" cy="42121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1D49A2"/>
                </a:solidFill>
                <a:latin typeface="Arial"/>
                <a:ea typeface="Times New Roman"/>
                <a:cs typeface="Arial"/>
              </a:rPr>
              <a:t>Government </a:t>
            </a:r>
            <a:r>
              <a:rPr lang="en-US" sz="2400" dirty="0">
                <a:solidFill>
                  <a:srgbClr val="1D49A2"/>
                </a:solidFill>
                <a:latin typeface="Arial"/>
                <a:ea typeface="Times New Roman"/>
                <a:cs typeface="Arial"/>
              </a:rPr>
              <a:t>property — like your computer or phone — is assigned for your official use but doesn’t belong to you. You can only use it as required by your postal duties. </a:t>
            </a:r>
            <a:r>
              <a:rPr lang="en-US" sz="2400" dirty="0" smtClean="0">
                <a:solidFill>
                  <a:srgbClr val="1D49A2"/>
                </a:solidFill>
                <a:latin typeface="Arial"/>
                <a:ea typeface="Times New Roman"/>
                <a:cs typeface="Arial"/>
              </a:rPr>
              <a:t>Minimal </a:t>
            </a:r>
            <a:r>
              <a:rPr lang="en-US" sz="2400" dirty="0">
                <a:solidFill>
                  <a:srgbClr val="1D49A2"/>
                </a:solidFill>
                <a:latin typeface="Arial"/>
                <a:ea typeface="Times New Roman"/>
                <a:cs typeface="Arial"/>
              </a:rPr>
              <a:t>personal use is acceptable, provided: </a:t>
            </a:r>
            <a:endParaRPr lang="en-US" sz="900" dirty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r>
              <a:rPr lang="en-US" sz="1800" dirty="0" smtClean="0">
                <a:solidFill>
                  <a:srgbClr val="1D49A2"/>
                </a:solidFill>
                <a:latin typeface="Arial"/>
                <a:ea typeface="Times New Roman"/>
                <a:cs typeface="Arial"/>
              </a:rPr>
              <a:t>Your </a:t>
            </a:r>
            <a:r>
              <a:rPr lang="en-US" sz="1800" dirty="0">
                <a:solidFill>
                  <a:srgbClr val="1D49A2"/>
                </a:solidFill>
                <a:latin typeface="Arial"/>
                <a:ea typeface="Times New Roman"/>
                <a:cs typeface="Arial"/>
              </a:rPr>
              <a:t>productivity isn’t adversely affected. </a:t>
            </a:r>
          </a:p>
          <a:p>
            <a:r>
              <a:rPr lang="en-US" sz="1800" dirty="0" smtClean="0">
                <a:solidFill>
                  <a:srgbClr val="1D49A2"/>
                </a:solidFill>
                <a:latin typeface="Arial"/>
                <a:ea typeface="Times New Roman"/>
                <a:cs typeface="Arial"/>
              </a:rPr>
              <a:t>It </a:t>
            </a:r>
            <a:r>
              <a:rPr lang="en-US" sz="1800" dirty="0">
                <a:solidFill>
                  <a:srgbClr val="1D49A2"/>
                </a:solidFill>
                <a:latin typeface="Arial"/>
                <a:ea typeface="Times New Roman"/>
                <a:cs typeface="Arial"/>
              </a:rPr>
              <a:t>doesn’t interfere with the mission or operations of the Postal Service.</a:t>
            </a:r>
          </a:p>
          <a:p>
            <a:r>
              <a:rPr lang="en-US" sz="1800" dirty="0" smtClean="0">
                <a:solidFill>
                  <a:srgbClr val="1D49A2"/>
                </a:solidFill>
                <a:latin typeface="Arial"/>
                <a:ea typeface="Times New Roman"/>
                <a:cs typeface="Arial"/>
              </a:rPr>
              <a:t>Time </a:t>
            </a:r>
            <a:r>
              <a:rPr lang="en-US" sz="1800" dirty="0">
                <a:solidFill>
                  <a:srgbClr val="1D49A2"/>
                </a:solidFill>
                <a:latin typeface="Arial"/>
                <a:ea typeface="Times New Roman"/>
                <a:cs typeface="Arial"/>
              </a:rPr>
              <a:t>and size are limited — there’s only minimal wear and tear on equipment, only a small amount of data or transmission is impacted, and only small amounts of consumable office products like computer memory or toner are used.</a:t>
            </a:r>
          </a:p>
          <a:p>
            <a:r>
              <a:rPr lang="en-US" sz="1800" dirty="0" smtClean="0">
                <a:solidFill>
                  <a:srgbClr val="1D49A2"/>
                </a:solidFill>
                <a:latin typeface="Arial"/>
                <a:ea typeface="Times New Roman"/>
                <a:cs typeface="Arial"/>
              </a:rPr>
              <a:t>You </a:t>
            </a:r>
            <a:r>
              <a:rPr lang="en-US" sz="1800" dirty="0">
                <a:solidFill>
                  <a:srgbClr val="1D49A2"/>
                </a:solidFill>
                <a:latin typeface="Arial"/>
                <a:ea typeface="Times New Roman"/>
                <a:cs typeface="Arial"/>
              </a:rPr>
              <a:t>don’t violate any other law or regulation, including the Standards for Ethical Conduct for Employees of the Executive Branch. See 5 CFR §2635.</a:t>
            </a:r>
          </a:p>
          <a:p>
            <a:endParaRPr lang="en-US" sz="2400" dirty="0" smtClean="0">
              <a:solidFill>
                <a:srgbClr val="1D49A2"/>
              </a:solidFill>
              <a:latin typeface="Arial"/>
              <a:ea typeface="Times New Roman"/>
              <a:cs typeface="Arial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484790"/>
            <a:ext cx="9144000" cy="156078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D508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/>
            <a:r>
              <a:rPr lang="en-US" sz="4900" dirty="0" smtClean="0">
                <a:solidFill>
                  <a:srgbClr val="003296"/>
                </a:solidFill>
                <a:latin typeface="Arial"/>
                <a:ea typeface="+mn-ea"/>
              </a:rPr>
              <a:t>What’s Yours Is Yours and What’s Ours Is Not Yours </a:t>
            </a:r>
            <a:r>
              <a:rPr lang="en-US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834074"/>
            <a:ext cx="7420353" cy="46293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8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3296"/>
                </a:solidFill>
                <a:latin typeface="Arial"/>
              </a:rPr>
              <a:t>When </a:t>
            </a:r>
            <a:r>
              <a:rPr lang="en-US" sz="2800" dirty="0">
                <a:solidFill>
                  <a:srgbClr val="003296"/>
                </a:solidFill>
                <a:latin typeface="Arial"/>
              </a:rPr>
              <a:t>you preserve government property for its intended use, you show our customers that we won’t abuse their trust for our personal gain.</a:t>
            </a:r>
          </a:p>
          <a:p>
            <a:pPr marL="0" indent="0">
              <a:buNone/>
            </a:pPr>
            <a:endParaRPr lang="en-US" sz="2800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3296"/>
                </a:solidFill>
                <a:latin typeface="Arial"/>
              </a:rPr>
              <a:t>And that’s smart business. </a:t>
            </a:r>
          </a:p>
          <a:p>
            <a:pPr marL="0" indent="0">
              <a:buNone/>
            </a:pPr>
            <a:endParaRPr lang="en-US" sz="2800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200" dirty="0">
                <a:solidFill>
                  <a:srgbClr val="003296"/>
                </a:solidFill>
                <a:latin typeface="Arial"/>
              </a:rPr>
              <a:t>Contact the Ethics Office (ethics.help@usps.gov) for guidance.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471" y="367743"/>
            <a:ext cx="9144000" cy="156078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D508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/>
            <a:r>
              <a:rPr lang="en-US" sz="4900" dirty="0" smtClean="0">
                <a:solidFill>
                  <a:srgbClr val="003296"/>
                </a:solidFill>
                <a:latin typeface="Arial"/>
                <a:ea typeface="+mn-ea"/>
              </a:rPr>
              <a:t>What’s Yours Is Yours and What’s Ours Is Not Yours </a:t>
            </a:r>
            <a:r>
              <a:rPr lang="en-US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200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</vt:lpstr>
      <vt:lpstr>Times New Roman</vt:lpstr>
      <vt:lpstr>YSBM_Template</vt:lpstr>
      <vt:lpstr>What’s Yours Is Yours and What’s Ours Is Not Yours  </vt:lpstr>
      <vt:lpstr>PowerPoint Presentation</vt:lpstr>
      <vt:lpstr>PowerPoint Presentation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40</cp:revision>
  <cp:lastPrinted>2015-09-04T02:20:42Z</cp:lastPrinted>
  <dcterms:created xsi:type="dcterms:W3CDTF">2014-08-01T15:55:50Z</dcterms:created>
  <dcterms:modified xsi:type="dcterms:W3CDTF">2019-02-06T18:05:35Z</dcterms:modified>
</cp:coreProperties>
</file>