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C88"/>
    <a:srgbClr val="0D5089"/>
    <a:srgbClr val="004175"/>
    <a:srgbClr val="F49406"/>
    <a:srgbClr val="FFC000"/>
    <a:srgbClr val="72A52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5" d="100"/>
          <a:sy n="125" d="100"/>
        </p:scale>
        <p:origin x="119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YSCM_imag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646590" y="4420394"/>
            <a:ext cx="6879940" cy="1470025"/>
          </a:xfrm>
        </p:spPr>
        <p:txBody>
          <a:bodyPr anchor="t">
            <a:normAutofit/>
          </a:bodyPr>
          <a:lstStyle>
            <a:lvl1pPr algn="l">
              <a:defRPr sz="4000">
                <a:solidFill>
                  <a:srgbClr val="0D5089"/>
                </a:solidFill>
                <a:latin typeface="Helvetica"/>
                <a:cs typeface="Helvetica"/>
              </a:defRPr>
            </a:lvl1pPr>
          </a:lstStyle>
          <a:p>
            <a:r>
              <a:rPr lang="en-US" smtClean="0"/>
              <a:t>Click to edit Master title style</a:t>
            </a:r>
            <a:endParaRPr lang="en-US" dirty="0"/>
          </a:p>
        </p:txBody>
      </p:sp>
    </p:spTree>
    <p:extLst>
      <p:ext uri="{BB962C8B-B14F-4D97-AF65-F5344CB8AC3E}">
        <p14:creationId xmlns:p14="http://schemas.microsoft.com/office/powerpoint/2010/main" val="1926894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YSCM_image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285480" y="1357029"/>
            <a:ext cx="7420353" cy="1143000"/>
          </a:xfrm>
        </p:spPr>
        <p:txBody>
          <a:bodyPr anchor="t"/>
          <a:lstStyle>
            <a:lvl1pPr algn="l">
              <a:defRPr>
                <a:solidFill>
                  <a:srgbClr val="0D5089"/>
                </a:solidFill>
                <a:latin typeface="Helvetica"/>
                <a:cs typeface="Helvetica"/>
              </a:defRPr>
            </a:lvl1pPr>
          </a:lstStyle>
          <a:p>
            <a:r>
              <a:rPr lang="en-US" smtClean="0"/>
              <a:t>Click to edit Master title style</a:t>
            </a:r>
            <a:endParaRPr lang="en-US" dirty="0"/>
          </a:p>
        </p:txBody>
      </p:sp>
      <p:sp>
        <p:nvSpPr>
          <p:cNvPr id="3" name="Content Placeholder 2"/>
          <p:cNvSpPr>
            <a:spLocks noGrp="1"/>
          </p:cNvSpPr>
          <p:nvPr>
            <p:ph idx="1"/>
          </p:nvPr>
        </p:nvSpPr>
        <p:spPr>
          <a:xfrm>
            <a:off x="1125926" y="2500029"/>
            <a:ext cx="7420353" cy="3313756"/>
          </a:xfrm>
        </p:spPr>
        <p:txBody>
          <a:bodyPr/>
          <a:lstStyle>
            <a:lvl1pPr>
              <a:spcBef>
                <a:spcPts val="600"/>
              </a:spcBef>
              <a:spcAft>
                <a:spcPts val="600"/>
              </a:spcAft>
              <a:defRPr>
                <a:solidFill>
                  <a:srgbClr val="0D5089"/>
                </a:solidFill>
                <a:latin typeface="Helvetica"/>
                <a:cs typeface="Helvetica"/>
              </a:defRPr>
            </a:lvl1pPr>
            <a:lvl2pPr marL="742950" indent="-285750">
              <a:spcBef>
                <a:spcPts val="600"/>
              </a:spcBef>
              <a:spcAft>
                <a:spcPts val="600"/>
              </a:spcAft>
              <a:buFont typeface="Arial"/>
              <a:buChar char="•"/>
              <a:defRPr>
                <a:solidFill>
                  <a:srgbClr val="0D5089"/>
                </a:solidFill>
                <a:latin typeface="Helvetica"/>
                <a:cs typeface="Helvetica"/>
              </a:defRPr>
            </a:lvl2pPr>
            <a:lvl3pPr>
              <a:spcBef>
                <a:spcPts val="600"/>
              </a:spcBef>
              <a:spcAft>
                <a:spcPts val="600"/>
              </a:spcAft>
              <a:defRPr>
                <a:solidFill>
                  <a:srgbClr val="0D5089"/>
                </a:solidFill>
                <a:latin typeface="Helvetica"/>
                <a:cs typeface="Helvetica"/>
              </a:defRPr>
            </a:lvl3pPr>
            <a:lvl4pPr>
              <a:defRPr>
                <a:solidFill>
                  <a:srgbClr val="0D5089"/>
                </a:solidFill>
                <a:latin typeface="Helvetica"/>
                <a:cs typeface="Helvetica"/>
              </a:defRPr>
            </a:lvl4pPr>
            <a:lvl5pPr>
              <a:defRPr>
                <a:solidFill>
                  <a:srgbClr val="0D5089"/>
                </a:solidFill>
                <a:latin typeface="Helvetica"/>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781558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C727B9-E0E5-C64D-B9EB-E1E6ED80DA53}" type="datetimeFigureOut">
              <a:rPr lang="en-US" smtClean="0"/>
              <a:t>2/7/2019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5605BD-D60B-8143-B545-81922F08A4E9}" type="slidenum">
              <a:rPr lang="en-US" smtClean="0"/>
              <a:t>‹#›</a:t>
            </a:fld>
            <a:endParaRPr lang="en-US"/>
          </a:p>
        </p:txBody>
      </p:sp>
    </p:spTree>
    <p:extLst>
      <p:ext uri="{BB962C8B-B14F-4D97-AF65-F5344CB8AC3E}">
        <p14:creationId xmlns:p14="http://schemas.microsoft.com/office/powerpoint/2010/main" val="385055466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297214"/>
            <a:ext cx="9144000" cy="1560786"/>
          </a:xfrm>
        </p:spPr>
        <p:txBody>
          <a:bodyPr>
            <a:normAutofit/>
          </a:bodyPr>
          <a:lstStyle/>
          <a:p>
            <a:pPr algn="ctr"/>
            <a:r>
              <a:rPr lang="en-US" sz="4400" dirty="0">
                <a:solidFill>
                  <a:srgbClr val="003296"/>
                </a:solidFill>
                <a:latin typeface="Arial"/>
                <a:ea typeface="+mn-ea"/>
              </a:rPr>
              <a:t>An Appeal Is Always Possible</a:t>
            </a:r>
            <a:endParaRPr lang="en-US" sz="4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7351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6603"/>
            <a:ext cx="9144000" cy="978580"/>
          </a:xfrm>
        </p:spPr>
        <p:txBody>
          <a:bodyPr>
            <a:normAutofit/>
          </a:bodyPr>
          <a:lstStyle/>
          <a:p>
            <a:pPr algn="ctr"/>
            <a:r>
              <a:rPr lang="en-US" dirty="0">
                <a:solidFill>
                  <a:srgbClr val="003296"/>
                </a:solidFill>
                <a:latin typeface="Arial"/>
              </a:rPr>
              <a:t>An Appeal Is Always Possible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5572" y="1091928"/>
            <a:ext cx="7819697" cy="4212140"/>
          </a:xfrm>
        </p:spPr>
        <p:txBody>
          <a:bodyPr>
            <a:noAutofit/>
          </a:bodyPr>
          <a:lstStyle/>
          <a:p>
            <a:pPr marL="0" marR="0" indent="0">
              <a:spcBef>
                <a:spcPts val="0"/>
              </a:spcBef>
              <a:spcAft>
                <a:spcPts val="0"/>
              </a:spcAft>
              <a:buNone/>
            </a:pPr>
            <a:endParaRPr lang="en-US" sz="2400" dirty="0">
              <a:solidFill>
                <a:srgbClr val="003296"/>
              </a:solidFill>
              <a:latin typeface="Arial" panose="020B0604020202020204" pitchFamily="34" charset="0"/>
              <a:cs typeface="Arial" panose="020B0604020202020204" pitchFamily="34" charset="0"/>
            </a:endParaRPr>
          </a:p>
          <a:p>
            <a:pPr marL="0" marR="0" indent="0">
              <a:spcBef>
                <a:spcPts val="0"/>
              </a:spcBef>
              <a:spcAft>
                <a:spcPts val="0"/>
              </a:spcAft>
              <a:buNone/>
            </a:pPr>
            <a:r>
              <a:rPr lang="en-US" sz="2400" dirty="0" smtClean="0">
                <a:solidFill>
                  <a:srgbClr val="003296"/>
                </a:solidFill>
                <a:latin typeface="Arial" panose="020B0604020202020204" pitchFamily="34" charset="0"/>
                <a:cs typeface="Arial" panose="020B0604020202020204" pitchFamily="34" charset="0"/>
              </a:rPr>
              <a:t>After </a:t>
            </a:r>
            <a:r>
              <a:rPr lang="en-US" sz="2400" dirty="0">
                <a:solidFill>
                  <a:srgbClr val="003296"/>
                </a:solidFill>
                <a:latin typeface="Arial" panose="020B0604020202020204" pitchFamily="34" charset="0"/>
                <a:cs typeface="Arial" panose="020B0604020202020204" pitchFamily="34" charset="0"/>
              </a:rPr>
              <a:t>the Postal Service responds to a request for information under the Freedom of Information Act, the requester may decide to file an administrative appeal or take it to court. </a:t>
            </a:r>
            <a:endParaRPr lang="en-US" sz="2400" dirty="0" smtClean="0">
              <a:solidFill>
                <a:srgbClr val="003296"/>
              </a:solidFill>
              <a:latin typeface="Arial" panose="020B0604020202020204" pitchFamily="34" charset="0"/>
              <a:cs typeface="Arial" panose="020B0604020202020204" pitchFamily="34" charset="0"/>
            </a:endParaRPr>
          </a:p>
          <a:p>
            <a:pPr marL="0" marR="0" indent="0">
              <a:spcBef>
                <a:spcPts val="0"/>
              </a:spcBef>
              <a:spcAft>
                <a:spcPts val="0"/>
              </a:spcAft>
              <a:buNone/>
            </a:pPr>
            <a:endParaRPr lang="en-US" sz="2400" dirty="0">
              <a:solidFill>
                <a:srgbClr val="003296"/>
              </a:solidFill>
              <a:latin typeface="Arial" panose="020B0604020202020204" pitchFamily="34" charset="0"/>
              <a:cs typeface="Arial" panose="020B0604020202020204" pitchFamily="34" charset="0"/>
            </a:endParaRPr>
          </a:p>
          <a:p>
            <a:pPr marL="0" marR="0" indent="0">
              <a:spcBef>
                <a:spcPts val="0"/>
              </a:spcBef>
              <a:spcAft>
                <a:spcPts val="0"/>
              </a:spcAft>
              <a:buNone/>
            </a:pPr>
            <a:r>
              <a:rPr lang="en-US" sz="2400" dirty="0" smtClean="0">
                <a:solidFill>
                  <a:srgbClr val="003296"/>
                </a:solidFill>
                <a:latin typeface="Arial" panose="020B0604020202020204" pitchFamily="34" charset="0"/>
                <a:cs typeface="Arial" panose="020B0604020202020204" pitchFamily="34" charset="0"/>
              </a:rPr>
              <a:t>When </a:t>
            </a:r>
            <a:r>
              <a:rPr lang="en-US" sz="2400" dirty="0">
                <a:solidFill>
                  <a:srgbClr val="003296"/>
                </a:solidFill>
                <a:latin typeface="Arial" panose="020B0604020202020204" pitchFamily="34" charset="0"/>
                <a:cs typeface="Arial" panose="020B0604020202020204" pitchFamily="34" charset="0"/>
              </a:rPr>
              <a:t>you respond to a FOIA request, make sure you keep a record of the information and response that you provide, as well as any records that you withhold. Not sure how to maintain this information? Seek advice or consult the ASM 353.</a:t>
            </a:r>
            <a:endParaRPr lang="en-US" sz="2400" dirty="0">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US" sz="2400" dirty="0">
              <a:solidFill>
                <a:srgbClr val="F49406"/>
              </a:solidFill>
              <a:latin typeface="Arial"/>
              <a:ea typeface="Times New Roman"/>
              <a:cs typeface="Arial"/>
            </a:endParaRPr>
          </a:p>
        </p:txBody>
      </p:sp>
    </p:spTree>
    <p:extLst>
      <p:ext uri="{BB962C8B-B14F-4D97-AF65-F5344CB8AC3E}">
        <p14:creationId xmlns:p14="http://schemas.microsoft.com/office/powerpoint/2010/main" val="3125533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58420"/>
            <a:ext cx="9144000" cy="1143000"/>
          </a:xfrm>
        </p:spPr>
        <p:txBody>
          <a:bodyPr>
            <a:normAutofit/>
          </a:bodyPr>
          <a:lstStyle/>
          <a:p>
            <a:pPr algn="ctr"/>
            <a:r>
              <a:rPr lang="en-US" dirty="0">
                <a:solidFill>
                  <a:srgbClr val="003296"/>
                </a:solidFill>
                <a:latin typeface="Arial"/>
              </a:rPr>
              <a:t>An Appeal Is Always Possible</a:t>
            </a:r>
            <a:endParaRPr lang="en-US" dirty="0"/>
          </a:p>
        </p:txBody>
      </p:sp>
      <p:sp>
        <p:nvSpPr>
          <p:cNvPr id="3" name="Content Placeholder 2"/>
          <p:cNvSpPr>
            <a:spLocks noGrp="1"/>
          </p:cNvSpPr>
          <p:nvPr>
            <p:ph idx="1"/>
          </p:nvPr>
        </p:nvSpPr>
        <p:spPr>
          <a:xfrm>
            <a:off x="885295" y="1080654"/>
            <a:ext cx="7420353" cy="4629330"/>
          </a:xfrm>
        </p:spPr>
        <p:txBody>
          <a:bodyPr>
            <a:normAutofit/>
          </a:bodyPr>
          <a:lstStyle/>
          <a:p>
            <a:pPr marL="0" indent="0">
              <a:buNone/>
            </a:pPr>
            <a:endParaRPr lang="en-US" sz="2600" dirty="0" err="1" smtClean="0">
              <a:solidFill>
                <a:srgbClr val="003296"/>
              </a:solidFill>
              <a:latin typeface="Arial"/>
            </a:endParaRPr>
          </a:p>
          <a:p>
            <a:pPr marL="0" indent="0">
              <a:buNone/>
            </a:pPr>
            <a:r>
              <a:rPr lang="en-US" dirty="0" smtClean="0">
                <a:solidFill>
                  <a:srgbClr val="003296"/>
                </a:solidFill>
                <a:latin typeface="Arial"/>
              </a:rPr>
              <a:t>Keeping </a:t>
            </a:r>
            <a:r>
              <a:rPr lang="en-US" dirty="0">
                <a:solidFill>
                  <a:srgbClr val="003296"/>
                </a:solidFill>
                <a:latin typeface="Arial"/>
              </a:rPr>
              <a:t>an accurate record of the response to a FOIA request helps USPS make a correct decision on administrative appeal or defend itself in court. </a:t>
            </a:r>
            <a:endParaRPr lang="en-US" dirty="0" smtClean="0">
              <a:solidFill>
                <a:srgbClr val="003296"/>
              </a:solidFill>
              <a:latin typeface="Arial"/>
            </a:endParaRPr>
          </a:p>
          <a:p>
            <a:pPr marL="0" indent="0">
              <a:buNone/>
            </a:pPr>
            <a:endParaRPr lang="en-US" dirty="0">
              <a:solidFill>
                <a:srgbClr val="003296"/>
              </a:solidFill>
              <a:latin typeface="Arial"/>
            </a:endParaRPr>
          </a:p>
          <a:p>
            <a:pPr marL="0" indent="0">
              <a:buNone/>
            </a:pPr>
            <a:r>
              <a:rPr lang="en-US" dirty="0">
                <a:solidFill>
                  <a:srgbClr val="003296"/>
                </a:solidFill>
                <a:latin typeface="Arial"/>
              </a:rPr>
              <a:t>And that's smart business! </a:t>
            </a:r>
            <a:endParaRPr lang="en-US" dirty="0" smtClean="0">
              <a:solidFill>
                <a:srgbClr val="003296"/>
              </a:solidFill>
              <a:latin typeface="Arial"/>
            </a:endParaRPr>
          </a:p>
          <a:p>
            <a:pPr marL="0" indent="0">
              <a:buNone/>
            </a:pPr>
            <a:endParaRPr lang="en-US" sz="2400" dirty="0" smtClean="0">
              <a:solidFill>
                <a:srgbClr val="003296"/>
              </a:solidFill>
              <a:latin typeface="Arial"/>
            </a:endParaRPr>
          </a:p>
          <a:p>
            <a:pPr marL="0" indent="0">
              <a:buNone/>
            </a:pPr>
            <a:endParaRPr lang="en-US" sz="2400" dirty="0"/>
          </a:p>
        </p:txBody>
      </p:sp>
    </p:spTree>
    <p:extLst>
      <p:ext uri="{BB962C8B-B14F-4D97-AF65-F5344CB8AC3E}">
        <p14:creationId xmlns:p14="http://schemas.microsoft.com/office/powerpoint/2010/main" val="2602962432"/>
      </p:ext>
    </p:extLst>
  </p:cSld>
  <p:clrMapOvr>
    <a:masterClrMapping/>
  </p:clrMapOvr>
</p:sld>
</file>

<file path=ppt/theme/theme1.xml><?xml version="1.0" encoding="utf-8"?>
<a:theme xmlns:a="http://schemas.openxmlformats.org/drawingml/2006/main" name="YSBM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195</TotalTime>
  <Words>126</Words>
  <Application>Microsoft Office PowerPoint</Application>
  <PresentationFormat>On-screen Show (4:3)</PresentationFormat>
  <Paragraphs>11</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Helvetica</vt:lpstr>
      <vt:lpstr>Times New Roman</vt:lpstr>
      <vt:lpstr>YSBM_Template</vt:lpstr>
      <vt:lpstr>An Appeal Is Always Possible</vt:lpstr>
      <vt:lpstr>An Appeal Is Always Possible</vt:lpstr>
      <vt:lpstr>An Appeal Is Always Possible</vt:lpstr>
    </vt:vector>
  </TitlesOfParts>
  <Company>USPS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Credit Cards are for Business Use ONly</dc:title>
  <dc:creator>Creative Group</dc:creator>
  <cp:lastModifiedBy>Britt, Jasmine - Washington, DC</cp:lastModifiedBy>
  <cp:revision>49</cp:revision>
  <cp:lastPrinted>2015-09-04T02:20:42Z</cp:lastPrinted>
  <dcterms:created xsi:type="dcterms:W3CDTF">2014-08-01T15:55:50Z</dcterms:created>
  <dcterms:modified xsi:type="dcterms:W3CDTF">2019-02-07T15:20:04Z</dcterms:modified>
</cp:coreProperties>
</file>