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296"/>
    <a:srgbClr val="004C88"/>
    <a:srgbClr val="0D5089"/>
    <a:srgbClr val="004175"/>
    <a:srgbClr val="F49406"/>
    <a:srgbClr val="FFC000"/>
    <a:srgbClr val="72A52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5" d="100"/>
          <a:sy n="125" d="100"/>
        </p:scale>
        <p:origin x="119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YSCM_ima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smtClean="0"/>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YSCM_image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smtClean="0"/>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2/7/2019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297214"/>
            <a:ext cx="9144000" cy="1560786"/>
          </a:xfrm>
        </p:spPr>
        <p:txBody>
          <a:bodyPr>
            <a:normAutofit fontScale="90000"/>
          </a:bodyPr>
          <a:lstStyle/>
          <a:p>
            <a:pPr algn="ctr"/>
            <a:r>
              <a:rPr lang="en-US" sz="4900" dirty="0">
                <a:solidFill>
                  <a:srgbClr val="003296"/>
                </a:solidFill>
                <a:latin typeface="Arial"/>
                <a:ea typeface="+mn-ea"/>
              </a:rPr>
              <a:t>Don’t Suppose – Make Sure to Dispose</a:t>
            </a:r>
            <a:r>
              <a:rPr lang="en-US" sz="4400" dirty="0" smtClean="0">
                <a:solidFill>
                  <a:srgbClr val="003296"/>
                </a:solidFill>
                <a:latin typeface="Arial"/>
                <a:ea typeface="+mn-ea"/>
              </a:rPr>
              <a:t/>
            </a:r>
            <a:br>
              <a:rPr lang="en-US" sz="4400" dirty="0" smtClean="0">
                <a:solidFill>
                  <a:srgbClr val="003296"/>
                </a:solidFill>
                <a:latin typeface="Arial"/>
                <a:ea typeface="+mn-ea"/>
              </a:rPr>
            </a:br>
            <a:r>
              <a:rPr lang="en-US" sz="4400" dirty="0" smtClean="0">
                <a:solidFill>
                  <a:srgbClr val="003296"/>
                </a:solidFill>
                <a:latin typeface="Arial"/>
                <a:ea typeface="+mn-ea"/>
              </a:rPr>
              <a:t/>
            </a:r>
            <a:br>
              <a:rPr lang="en-US" sz="4400" dirty="0" smtClean="0">
                <a:solidFill>
                  <a:srgbClr val="003296"/>
                </a:solidFill>
                <a:latin typeface="Arial"/>
                <a:ea typeface="+mn-ea"/>
              </a:rPr>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6603"/>
            <a:ext cx="9144000" cy="978580"/>
          </a:xfrm>
        </p:spPr>
        <p:txBody>
          <a:bodyPr>
            <a:normAutofit fontScale="90000"/>
          </a:bodyPr>
          <a:lstStyle/>
          <a:p>
            <a:pPr algn="ctr"/>
            <a:r>
              <a:rPr lang="en-US" dirty="0">
                <a:solidFill>
                  <a:srgbClr val="003296"/>
                </a:solidFill>
                <a:latin typeface="Arial"/>
              </a:rPr>
              <a:t>Don’t Suppose – Make Sure to Dispose</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94946" y="1265183"/>
            <a:ext cx="7869676" cy="4212140"/>
          </a:xfrm>
        </p:spPr>
        <p:txBody>
          <a:bodyPr>
            <a:noAutofit/>
          </a:bodyPr>
          <a:lstStyle/>
          <a:p>
            <a:pPr marL="0" marR="0" indent="0">
              <a:spcBef>
                <a:spcPts val="0"/>
              </a:spcBef>
              <a:spcAft>
                <a:spcPts val="0"/>
              </a:spcAft>
              <a:buNone/>
            </a:pPr>
            <a:endParaRPr lang="en-US" sz="2400" dirty="0" smtClean="0">
              <a:solidFill>
                <a:srgbClr val="003296"/>
              </a:solidFill>
              <a:latin typeface="Arial" panose="020B0604020202020204" pitchFamily="34" charset="0"/>
              <a:cs typeface="Arial" panose="020B0604020202020204" pitchFamily="34" charset="0"/>
            </a:endParaRPr>
          </a:p>
          <a:p>
            <a:pPr marL="0" marR="0" indent="0">
              <a:spcBef>
                <a:spcPts val="0"/>
              </a:spcBef>
              <a:spcAft>
                <a:spcPts val="0"/>
              </a:spcAft>
              <a:buNone/>
            </a:pPr>
            <a:r>
              <a:rPr lang="en-US" sz="2400" dirty="0" smtClean="0">
                <a:solidFill>
                  <a:srgbClr val="003296"/>
                </a:solidFill>
                <a:latin typeface="Arial" panose="020B0604020202020204" pitchFamily="34" charset="0"/>
                <a:cs typeface="Arial" panose="020B0604020202020204" pitchFamily="34" charset="0"/>
              </a:rPr>
              <a:t>If </a:t>
            </a:r>
            <a:r>
              <a:rPr lang="en-US" sz="2400" dirty="0">
                <a:solidFill>
                  <a:srgbClr val="003296"/>
                </a:solidFill>
                <a:latin typeface="Arial" panose="020B0604020202020204" pitchFamily="34" charset="0"/>
                <a:cs typeface="Arial" panose="020B0604020202020204" pitchFamily="34" charset="0"/>
              </a:rPr>
              <a:t>you think a record responsive to a FOIA request has been disposed of under a retention schedule or otherwise, check to make sure that’s actually happened. </a:t>
            </a:r>
            <a:endParaRPr lang="en-US" sz="2400" dirty="0" smtClean="0">
              <a:solidFill>
                <a:srgbClr val="003296"/>
              </a:solidFill>
              <a:latin typeface="Arial" panose="020B0604020202020204" pitchFamily="34" charset="0"/>
              <a:cs typeface="Arial" panose="020B0604020202020204" pitchFamily="34" charset="0"/>
            </a:endParaRPr>
          </a:p>
          <a:p>
            <a:pPr marL="0" marR="0" indent="0">
              <a:spcBef>
                <a:spcPts val="0"/>
              </a:spcBef>
              <a:spcAft>
                <a:spcPts val="0"/>
              </a:spcAft>
              <a:buNone/>
            </a:pPr>
            <a:endParaRPr lang="en-US" sz="2400" dirty="0">
              <a:solidFill>
                <a:srgbClr val="003296"/>
              </a:solidFill>
              <a:latin typeface="Arial" panose="020B0604020202020204" pitchFamily="34" charset="0"/>
              <a:cs typeface="Arial" panose="020B0604020202020204" pitchFamily="34" charset="0"/>
            </a:endParaRPr>
          </a:p>
          <a:p>
            <a:pPr marL="0" marR="0" indent="0">
              <a:spcBef>
                <a:spcPts val="0"/>
              </a:spcBef>
              <a:spcAft>
                <a:spcPts val="0"/>
              </a:spcAft>
              <a:buNone/>
            </a:pPr>
            <a:r>
              <a:rPr lang="en-US" sz="2400" dirty="0" smtClean="0">
                <a:solidFill>
                  <a:srgbClr val="003296"/>
                </a:solidFill>
                <a:latin typeface="Arial" panose="020B0604020202020204" pitchFamily="34" charset="0"/>
                <a:cs typeface="Arial" panose="020B0604020202020204" pitchFamily="34" charset="0"/>
              </a:rPr>
              <a:t>A </a:t>
            </a:r>
            <a:r>
              <a:rPr lang="en-US" sz="2400" dirty="0">
                <a:solidFill>
                  <a:srgbClr val="003296"/>
                </a:solidFill>
                <a:latin typeface="Arial" panose="020B0604020202020204" pitchFamily="34" charset="0"/>
                <a:cs typeface="Arial" panose="020B0604020202020204" pitchFamily="34" charset="0"/>
              </a:rPr>
              <a:t>FOIA requester can legally challenge the Postal Service’s decision, and if the record is later found not to have been disposed of, this could result in USPS expending additional time and expense to correct the deficiency.</a:t>
            </a:r>
            <a:endParaRPr lang="en-US" sz="2400" dirty="0">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en-US" sz="2400" dirty="0">
              <a:solidFill>
                <a:srgbClr val="F49406"/>
              </a:solidFill>
              <a:latin typeface="Arial"/>
              <a:ea typeface="Times New Roman"/>
              <a:cs typeface="Arial"/>
            </a:endParaRP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58420"/>
            <a:ext cx="9144000" cy="1143000"/>
          </a:xfrm>
        </p:spPr>
        <p:txBody>
          <a:bodyPr>
            <a:normAutofit fontScale="90000"/>
          </a:bodyPr>
          <a:lstStyle/>
          <a:p>
            <a:pPr algn="ctr"/>
            <a:r>
              <a:rPr lang="en-US" dirty="0">
                <a:solidFill>
                  <a:srgbClr val="003296"/>
                </a:solidFill>
                <a:latin typeface="Arial"/>
              </a:rPr>
              <a:t>Don’t Suppose – Make Sure to Dispose</a:t>
            </a:r>
            <a:endParaRPr lang="en-US" dirty="0"/>
          </a:p>
        </p:txBody>
      </p:sp>
      <p:sp>
        <p:nvSpPr>
          <p:cNvPr id="3" name="Content Placeholder 2"/>
          <p:cNvSpPr>
            <a:spLocks noGrp="1"/>
          </p:cNvSpPr>
          <p:nvPr>
            <p:ph idx="1"/>
          </p:nvPr>
        </p:nvSpPr>
        <p:spPr>
          <a:xfrm>
            <a:off x="885295" y="1080654"/>
            <a:ext cx="7420353" cy="4629330"/>
          </a:xfrm>
        </p:spPr>
        <p:txBody>
          <a:bodyPr>
            <a:normAutofit/>
          </a:bodyPr>
          <a:lstStyle/>
          <a:p>
            <a:pPr marL="0" indent="0">
              <a:buNone/>
            </a:pPr>
            <a:endParaRPr lang="en-US" sz="2800" dirty="0" smtClean="0">
              <a:solidFill>
                <a:srgbClr val="003296"/>
              </a:solidFill>
              <a:latin typeface="Arial"/>
            </a:endParaRPr>
          </a:p>
          <a:p>
            <a:pPr marL="0" indent="0">
              <a:buNone/>
            </a:pPr>
            <a:r>
              <a:rPr lang="en-US" sz="2800" dirty="0" smtClean="0">
                <a:solidFill>
                  <a:srgbClr val="003296"/>
                </a:solidFill>
                <a:latin typeface="Arial"/>
              </a:rPr>
              <a:t>Processing </a:t>
            </a:r>
            <a:r>
              <a:rPr lang="en-US" sz="2800" dirty="0">
                <a:solidFill>
                  <a:srgbClr val="003296"/>
                </a:solidFill>
                <a:latin typeface="Arial"/>
              </a:rPr>
              <a:t>FOIA requests correctly the first time saves the Postal Service time and money</a:t>
            </a:r>
            <a:r>
              <a:rPr lang="en-US" sz="2800" dirty="0" smtClean="0">
                <a:solidFill>
                  <a:srgbClr val="003296"/>
                </a:solidFill>
                <a:latin typeface="Arial"/>
              </a:rPr>
              <a:t>.</a:t>
            </a:r>
          </a:p>
          <a:p>
            <a:pPr marL="0" indent="0">
              <a:buNone/>
            </a:pPr>
            <a:endParaRPr lang="en-US" sz="2800" dirty="0">
              <a:solidFill>
                <a:srgbClr val="003296"/>
              </a:solidFill>
              <a:latin typeface="Arial"/>
            </a:endParaRPr>
          </a:p>
          <a:p>
            <a:pPr marL="0" indent="0">
              <a:buNone/>
            </a:pPr>
            <a:r>
              <a:rPr lang="en-US" sz="2800" dirty="0">
                <a:solidFill>
                  <a:srgbClr val="003296"/>
                </a:solidFill>
                <a:latin typeface="Arial"/>
              </a:rPr>
              <a:t>And that's smart business! </a:t>
            </a:r>
            <a:endParaRPr lang="en-US" sz="2800" dirty="0" smtClean="0">
              <a:solidFill>
                <a:srgbClr val="003296"/>
              </a:solidFill>
              <a:latin typeface="Arial"/>
            </a:endParaRPr>
          </a:p>
          <a:p>
            <a:pPr marL="0" indent="0">
              <a:buNone/>
            </a:pPr>
            <a:endParaRPr lang="en-US" sz="2400" dirty="0" smtClean="0">
              <a:solidFill>
                <a:srgbClr val="003296"/>
              </a:solidFill>
              <a:latin typeface="Arial"/>
            </a:endParaRPr>
          </a:p>
          <a:p>
            <a:pPr marL="0" indent="0">
              <a:buNone/>
            </a:pPr>
            <a:endParaRPr lang="en-US" sz="2400" dirty="0"/>
          </a:p>
        </p:txBody>
      </p:sp>
    </p:spTree>
    <p:extLst>
      <p:ext uri="{BB962C8B-B14F-4D97-AF65-F5344CB8AC3E}">
        <p14:creationId xmlns:p14="http://schemas.microsoft.com/office/powerpoint/2010/main" val="2602962432"/>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183</TotalTime>
  <Words>110</Words>
  <Application>Microsoft Office PowerPoint</Application>
  <PresentationFormat>On-screen Show (4:3)</PresentationFormat>
  <Paragraphs>11</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Helvetica</vt:lpstr>
      <vt:lpstr>Times New Roman</vt:lpstr>
      <vt:lpstr>YSBM_Template</vt:lpstr>
      <vt:lpstr>Don’t Suppose – Make Sure to Dispose  </vt:lpstr>
      <vt:lpstr>Don’t Suppose – Make Sure to Dispose</vt:lpstr>
      <vt:lpstr>Don’t Suppose – Make Sure to Dispose</vt:lpstr>
    </vt:vector>
  </TitlesOfParts>
  <Company>USPS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Britt, Jasmine - Washington, DC</cp:lastModifiedBy>
  <cp:revision>48</cp:revision>
  <cp:lastPrinted>2015-09-04T02:20:42Z</cp:lastPrinted>
  <dcterms:created xsi:type="dcterms:W3CDTF">2014-08-01T15:55:50Z</dcterms:created>
  <dcterms:modified xsi:type="dcterms:W3CDTF">2019-02-07T16:10:23Z</dcterms:modified>
</cp:coreProperties>
</file>