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C88"/>
    <a:srgbClr val="0D5089"/>
    <a:srgbClr val="004175"/>
    <a:srgbClr val="F49406"/>
    <a:srgbClr val="FFC000"/>
    <a:srgbClr val="72A5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a:bodyPr>
          <a:lstStyle/>
          <a:p>
            <a:pPr algn="ctr"/>
            <a:r>
              <a:rPr lang="en-US" sz="4900" dirty="0">
                <a:solidFill>
                  <a:srgbClr val="003296"/>
                </a:solidFill>
                <a:latin typeface="Arial"/>
                <a:ea typeface="+mn-ea"/>
              </a:rPr>
              <a:t>It’s All or – All</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3"/>
            <a:ext cx="9144000" cy="978580"/>
          </a:xfrm>
        </p:spPr>
        <p:txBody>
          <a:bodyPr>
            <a:normAutofit/>
          </a:bodyPr>
          <a:lstStyle/>
          <a:p>
            <a:pPr algn="ctr"/>
            <a:r>
              <a:rPr lang="en-US" dirty="0">
                <a:solidFill>
                  <a:srgbClr val="003296"/>
                </a:solidFill>
                <a:latin typeface="Arial"/>
              </a:rPr>
              <a:t>It’s All or – All</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5572" y="1265183"/>
            <a:ext cx="7819697" cy="4212140"/>
          </a:xfrm>
        </p:spPr>
        <p:txBody>
          <a:bodyPr>
            <a:noAutofit/>
          </a:bodyPr>
          <a:lstStyle/>
          <a:p>
            <a:pPr marL="0" marR="0" indent="0">
              <a:spcBef>
                <a:spcPts val="0"/>
              </a:spcBef>
              <a:spcAft>
                <a:spcPts val="0"/>
              </a:spcAft>
              <a:buNone/>
            </a:pPr>
            <a:r>
              <a:rPr lang="en-US" sz="2400" dirty="0" smtClean="0">
                <a:solidFill>
                  <a:srgbClr val="003296"/>
                </a:solidFill>
                <a:latin typeface="Arial" panose="020B0604020202020204" pitchFamily="34" charset="0"/>
                <a:ea typeface="Times New Roman" panose="02020603050405020304" pitchFamily="18" charset="0"/>
                <a:cs typeface="Arial" panose="020B0604020202020204" pitchFamily="34" charset="0"/>
              </a:rPr>
              <a:t>Make </a:t>
            </a:r>
            <a:r>
              <a:rPr lang="en-US" sz="2400" dirty="0">
                <a:solidFill>
                  <a:srgbClr val="003296"/>
                </a:solidFill>
                <a:latin typeface="Arial" panose="020B0604020202020204" pitchFamily="34" charset="0"/>
                <a:ea typeface="Times New Roman" panose="02020603050405020304" pitchFamily="18" charset="0"/>
                <a:cs typeface="Arial" panose="020B0604020202020204" pitchFamily="34" charset="0"/>
              </a:rPr>
              <a:t>sure to carefully review specific records asked for in a FOIA request and then respond by addressing all of those records. </a:t>
            </a:r>
            <a:endParaRPr lang="en-US" sz="2400" dirty="0" smtClean="0">
              <a:solidFill>
                <a:srgbClr val="003296"/>
              </a:solidFill>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endParaRPr lang="en-US" sz="2400" dirty="0">
              <a:solidFill>
                <a:srgbClr val="003296"/>
              </a:solidFill>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400" dirty="0" smtClean="0">
                <a:solidFill>
                  <a:srgbClr val="003296"/>
                </a:solidFill>
                <a:latin typeface="Arial" panose="020B0604020202020204" pitchFamily="34" charset="0"/>
                <a:ea typeface="Times New Roman" panose="02020603050405020304" pitchFamily="18" charset="0"/>
                <a:cs typeface="Arial" panose="020B0604020202020204" pitchFamily="34" charset="0"/>
              </a:rPr>
              <a:t>If </a:t>
            </a:r>
            <a:r>
              <a:rPr lang="en-US" sz="2400" dirty="0">
                <a:solidFill>
                  <a:srgbClr val="003296"/>
                </a:solidFill>
                <a:latin typeface="Arial" panose="020B0604020202020204" pitchFamily="34" charset="0"/>
                <a:ea typeface="Times New Roman" panose="02020603050405020304" pitchFamily="18" charset="0"/>
                <a:cs typeface="Arial" panose="020B0604020202020204" pitchFamily="34" charset="0"/>
              </a:rPr>
              <a:t>our response doesn’t do that, or addresses records that weren’t asked for, the FOIA requester can legally challenge the Postal Service’s decision. This could result in additional time and expense to make it right</a:t>
            </a:r>
            <a:r>
              <a:rPr lang="en-US" sz="2400" dirty="0" smtClean="0">
                <a:solidFill>
                  <a:srgbClr val="003296"/>
                </a:solidFill>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58420"/>
            <a:ext cx="9144000" cy="1143000"/>
          </a:xfrm>
        </p:spPr>
        <p:txBody>
          <a:bodyPr>
            <a:normAutofit/>
          </a:bodyPr>
          <a:lstStyle/>
          <a:p>
            <a:pPr algn="ctr"/>
            <a:r>
              <a:rPr lang="en-US" dirty="0">
                <a:solidFill>
                  <a:srgbClr val="003296"/>
                </a:solidFill>
                <a:latin typeface="Arial"/>
              </a:rPr>
              <a:t>It’s All or – All</a:t>
            </a:r>
            <a:endParaRPr lang="en-US" dirty="0"/>
          </a:p>
        </p:txBody>
      </p:sp>
      <p:sp>
        <p:nvSpPr>
          <p:cNvPr id="3" name="Content Placeholder 2"/>
          <p:cNvSpPr>
            <a:spLocks noGrp="1"/>
          </p:cNvSpPr>
          <p:nvPr>
            <p:ph idx="1"/>
          </p:nvPr>
        </p:nvSpPr>
        <p:spPr>
          <a:xfrm>
            <a:off x="885295" y="1080654"/>
            <a:ext cx="7420353" cy="4629330"/>
          </a:xfrm>
        </p:spPr>
        <p:txBody>
          <a:bodyPr>
            <a:normAutofit/>
          </a:bodyPr>
          <a:lstStyle/>
          <a:p>
            <a:pPr marL="0" indent="0">
              <a:buNone/>
            </a:pPr>
            <a:endParaRPr lang="en-US" sz="2800" dirty="0" smtClean="0">
              <a:solidFill>
                <a:srgbClr val="003296"/>
              </a:solidFill>
              <a:latin typeface="Arial"/>
            </a:endParaRPr>
          </a:p>
          <a:p>
            <a:pPr marL="0" indent="0">
              <a:buNone/>
            </a:pPr>
            <a:r>
              <a:rPr lang="en-US" dirty="0">
                <a:solidFill>
                  <a:srgbClr val="003296"/>
                </a:solidFill>
                <a:latin typeface="Arial"/>
              </a:rPr>
              <a:t>Processing FOIA requests correctly the first time saves the Postal Service time and </a:t>
            </a:r>
            <a:r>
              <a:rPr lang="en-US">
                <a:solidFill>
                  <a:srgbClr val="003296"/>
                </a:solidFill>
                <a:latin typeface="Arial"/>
              </a:rPr>
              <a:t>money</a:t>
            </a:r>
            <a:r>
              <a:rPr lang="en-US" smtClean="0">
                <a:solidFill>
                  <a:srgbClr val="003296"/>
                </a:solidFill>
                <a:latin typeface="Arial"/>
              </a:rPr>
              <a:t>.</a:t>
            </a:r>
          </a:p>
          <a:p>
            <a:pPr marL="0" indent="0">
              <a:buNone/>
            </a:pPr>
            <a:endParaRPr lang="en-US" dirty="0">
              <a:solidFill>
                <a:srgbClr val="003296"/>
              </a:solidFill>
              <a:latin typeface="Arial"/>
            </a:endParaRPr>
          </a:p>
          <a:p>
            <a:pPr marL="0" indent="0">
              <a:buNone/>
            </a:pPr>
            <a:r>
              <a:rPr lang="en-US" dirty="0">
                <a:solidFill>
                  <a:srgbClr val="003296"/>
                </a:solidFill>
                <a:latin typeface="Arial"/>
              </a:rPr>
              <a:t>And that's smart business! </a:t>
            </a:r>
            <a:endParaRPr lang="en-US" dirty="0" smtClean="0">
              <a:solidFill>
                <a:srgbClr val="003296"/>
              </a:solidFill>
              <a:latin typeface="Arial"/>
            </a:endParaRPr>
          </a:p>
          <a:p>
            <a:pPr marL="0" indent="0">
              <a:buNone/>
            </a:pPr>
            <a:endParaRPr lang="en-US" sz="2400" dirty="0" smtClean="0">
              <a:solidFill>
                <a:srgbClr val="003296"/>
              </a:solidFill>
              <a:latin typeface="Arial"/>
            </a:endParaRPr>
          </a:p>
          <a:p>
            <a:pPr marL="0" indent="0">
              <a:buNone/>
            </a:pPr>
            <a:endParaRPr lang="en-US" sz="2400"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180</TotalTime>
  <Words>97</Words>
  <Application>Microsoft Office PowerPoint</Application>
  <PresentationFormat>On-screen Show (4:3)</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YSBM_Template</vt:lpstr>
      <vt:lpstr>It’s All or – All</vt:lpstr>
      <vt:lpstr>It’s All or – All</vt:lpstr>
      <vt:lpstr>It’s All or – All</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Britt, Jasmine - Washington, DC</cp:lastModifiedBy>
  <cp:revision>47</cp:revision>
  <cp:lastPrinted>2015-09-04T02:20:42Z</cp:lastPrinted>
  <dcterms:created xsi:type="dcterms:W3CDTF">2014-08-01T15:55:50Z</dcterms:created>
  <dcterms:modified xsi:type="dcterms:W3CDTF">2019-02-07T16:10:38Z</dcterms:modified>
</cp:coreProperties>
</file>