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296"/>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descr="YSCM_im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smtClean="0"/>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YSCM_image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smtClean="0"/>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1063" y="4857056"/>
            <a:ext cx="7700210" cy="1470025"/>
          </a:xfrm>
        </p:spPr>
        <p:txBody>
          <a:bodyPr>
            <a:normAutofit/>
          </a:bodyPr>
          <a:lstStyle/>
          <a:p>
            <a:pPr algn="ctr"/>
            <a:r>
              <a:rPr lang="en-US" sz="4400" dirty="0">
                <a:solidFill>
                  <a:srgbClr val="003296"/>
                </a:solidFill>
                <a:latin typeface="Arial"/>
                <a:ea typeface="+mn-ea"/>
              </a:rPr>
              <a:t>Be on the Lookout!</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44566"/>
            <a:ext cx="7420353" cy="1143000"/>
          </a:xfrm>
        </p:spPr>
        <p:txBody>
          <a:bodyPr>
            <a:normAutofit/>
          </a:bodyPr>
          <a:lstStyle/>
          <a:p>
            <a:pPr algn="ctr"/>
            <a:r>
              <a:rPr lang="en-US" dirty="0">
                <a:solidFill>
                  <a:srgbClr val="003296"/>
                </a:solidFill>
                <a:latin typeface="Arial"/>
                <a:ea typeface="+mn-ea"/>
              </a:rPr>
              <a:t>Be on the Lookout!</a:t>
            </a:r>
            <a:endParaRPr lang="en-US" dirty="0">
              <a:solidFill>
                <a:srgbClr val="003296"/>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85295" y="940724"/>
            <a:ext cx="7420353" cy="5238403"/>
          </a:xfrm>
        </p:spPr>
        <p:txBody>
          <a:bodyPr>
            <a:normAutofit fontScale="77500" lnSpcReduction="20000"/>
          </a:bodyPr>
          <a:lstStyle/>
          <a:p>
            <a:pPr>
              <a:buFont typeface="Wingdings" panose="05000000000000000000" pitchFamily="2" charset="2"/>
              <a:buChar char="Ø"/>
            </a:pPr>
            <a:endParaRPr lang="en-US" dirty="0" smtClean="0">
              <a:solidFill>
                <a:srgbClr val="F49406"/>
              </a:solidFill>
              <a:latin typeface="Arial"/>
              <a:ea typeface="Times New Roman"/>
              <a:cs typeface="Arial"/>
            </a:endParaRPr>
          </a:p>
          <a:p>
            <a:pPr>
              <a:buFont typeface="Wingdings" panose="05000000000000000000" pitchFamily="2" charset="2"/>
              <a:buChar char="Ø"/>
            </a:pPr>
            <a:r>
              <a:rPr lang="en-US" sz="3100" dirty="0" smtClean="0">
                <a:solidFill>
                  <a:srgbClr val="003296"/>
                </a:solidFill>
                <a:latin typeface="Arial"/>
                <a:ea typeface="Times New Roman"/>
                <a:cs typeface="Arial"/>
              </a:rPr>
              <a:t>Personally </a:t>
            </a:r>
            <a:r>
              <a:rPr lang="en-US" sz="3100" dirty="0">
                <a:solidFill>
                  <a:srgbClr val="003296"/>
                </a:solidFill>
                <a:latin typeface="Arial"/>
                <a:ea typeface="Times New Roman"/>
                <a:cs typeface="Arial"/>
              </a:rPr>
              <a:t>identifiable information (PII) can be used to identify, contact and locate individuals.  Protect postal-related PII — employee, supplier and customer — from theft and misuse.</a:t>
            </a:r>
          </a:p>
          <a:p>
            <a:pPr>
              <a:buFont typeface="Wingdings" panose="05000000000000000000" pitchFamily="2" charset="2"/>
              <a:buChar char="Ø"/>
            </a:pPr>
            <a:endParaRPr lang="en-US" sz="3100" dirty="0">
              <a:solidFill>
                <a:srgbClr val="003296"/>
              </a:solidFill>
              <a:latin typeface="Arial"/>
              <a:ea typeface="Times New Roman"/>
              <a:cs typeface="Arial"/>
            </a:endParaRPr>
          </a:p>
          <a:p>
            <a:pPr>
              <a:buFont typeface="Wingdings" panose="05000000000000000000" pitchFamily="2" charset="2"/>
              <a:buChar char="Ø"/>
            </a:pPr>
            <a:r>
              <a:rPr lang="en-US" sz="3100" dirty="0">
                <a:solidFill>
                  <a:srgbClr val="003296"/>
                </a:solidFill>
                <a:latin typeface="Arial"/>
                <a:ea typeface="Times New Roman"/>
                <a:cs typeface="Arial"/>
              </a:rPr>
              <a:t>Safeguard PII located at your workstation or stored on your laptop computer and handheld device.  Follow USPS information security requirements.  Don’t copy, move or store PII on local hard drives, removable media or remote access technologies not related to your normal business activities without written management approval.</a:t>
            </a:r>
          </a:p>
          <a:p>
            <a:pPr marL="0" indent="0">
              <a:buNone/>
            </a:pPr>
            <a:endParaRPr lang="en-US" dirty="0"/>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295" y="358420"/>
            <a:ext cx="7420353" cy="1302740"/>
          </a:xfrm>
        </p:spPr>
        <p:txBody>
          <a:bodyPr>
            <a:normAutofit/>
          </a:bodyPr>
          <a:lstStyle/>
          <a:p>
            <a:pPr algn="ctr"/>
            <a:r>
              <a:rPr lang="en-US" dirty="0">
                <a:solidFill>
                  <a:srgbClr val="003296"/>
                </a:solidFill>
                <a:latin typeface="Arial"/>
                <a:ea typeface="+mn-ea"/>
              </a:rPr>
              <a:t>Be on the Lookout!</a:t>
            </a:r>
            <a:endParaRPr lang="en-US" dirty="0"/>
          </a:p>
        </p:txBody>
      </p:sp>
      <p:sp>
        <p:nvSpPr>
          <p:cNvPr id="3" name="Content Placeholder 2"/>
          <p:cNvSpPr>
            <a:spLocks noGrp="1"/>
          </p:cNvSpPr>
          <p:nvPr>
            <p:ph idx="1"/>
          </p:nvPr>
        </p:nvSpPr>
        <p:spPr>
          <a:xfrm>
            <a:off x="732895" y="954579"/>
            <a:ext cx="7420353" cy="4365566"/>
          </a:xfrm>
        </p:spPr>
        <p:txBody>
          <a:bodyPr>
            <a:normAutofit/>
          </a:bodyPr>
          <a:lstStyle/>
          <a:p>
            <a:pPr>
              <a:buFont typeface="Wingdings" panose="05000000000000000000" pitchFamily="2" charset="2"/>
              <a:buChar char="Ø"/>
            </a:pPr>
            <a:endParaRPr lang="en-US" dirty="0" smtClean="0">
              <a:solidFill>
                <a:srgbClr val="F49406"/>
              </a:solidFill>
              <a:latin typeface="Arial"/>
              <a:ea typeface="Times New Roman"/>
              <a:cs typeface="Arial"/>
            </a:endParaRPr>
          </a:p>
          <a:p>
            <a:pPr marL="0" indent="0">
              <a:buNone/>
            </a:pPr>
            <a:r>
              <a:rPr lang="en-US" dirty="0">
                <a:solidFill>
                  <a:srgbClr val="003296"/>
                </a:solidFill>
              </a:rPr>
              <a:t>Learn more about keeping all postal PII protected against theft or misuse.</a:t>
            </a:r>
          </a:p>
          <a:p>
            <a:pPr marL="0" indent="0">
              <a:buNone/>
            </a:pPr>
            <a:endParaRPr lang="en-US" dirty="0">
              <a:solidFill>
                <a:srgbClr val="003296"/>
              </a:solidFill>
            </a:endParaRPr>
          </a:p>
          <a:p>
            <a:pPr marL="0" indent="0">
              <a:buNone/>
            </a:pPr>
            <a:r>
              <a:rPr lang="en-US" dirty="0" smtClean="0">
                <a:solidFill>
                  <a:srgbClr val="003296"/>
                </a:solidFill>
              </a:rPr>
              <a:t>And that’s </a:t>
            </a:r>
            <a:r>
              <a:rPr lang="en-US" dirty="0">
                <a:solidFill>
                  <a:srgbClr val="003296"/>
                </a:solidFill>
              </a:rPr>
              <a:t>smart business.</a:t>
            </a:r>
          </a:p>
          <a:p>
            <a:pPr marL="0" indent="0">
              <a:buNone/>
            </a:pPr>
            <a:endParaRPr lang="en-US" dirty="0" smtClean="0">
              <a:solidFill>
                <a:srgbClr val="003296"/>
              </a:solidFill>
              <a:latin typeface="Arial"/>
            </a:endParaRPr>
          </a:p>
          <a:p>
            <a:pPr marL="0" indent="0">
              <a:buNone/>
            </a:pPr>
            <a:endParaRPr lang="en-US" dirty="0"/>
          </a:p>
        </p:txBody>
      </p:sp>
    </p:spTree>
    <p:extLst>
      <p:ext uri="{BB962C8B-B14F-4D97-AF65-F5344CB8AC3E}">
        <p14:creationId xmlns:p14="http://schemas.microsoft.com/office/powerpoint/2010/main" val="2602962432"/>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TotalTime>
  <Words>117</Words>
  <Application>Microsoft Office PowerPoint</Application>
  <PresentationFormat>On-screen Show (4:3)</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Helvetica</vt:lpstr>
      <vt:lpstr>Times New Roman</vt:lpstr>
      <vt:lpstr>Wingdings</vt:lpstr>
      <vt:lpstr>YSBM_Template</vt:lpstr>
      <vt:lpstr>Be on the Lookout!</vt:lpstr>
      <vt:lpstr>Be on the Lookout!</vt:lpstr>
      <vt:lpstr>Be on the Lookout!</vt:lpstr>
    </vt:vector>
  </TitlesOfParts>
  <Company>USPS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Britt, Jasmine - Washington, DC</cp:lastModifiedBy>
  <cp:revision>18</cp:revision>
  <cp:lastPrinted>2016-02-16T21:37:18Z</cp:lastPrinted>
  <dcterms:created xsi:type="dcterms:W3CDTF">2014-08-01T15:55:50Z</dcterms:created>
  <dcterms:modified xsi:type="dcterms:W3CDTF">2019-02-07T15:59:33Z</dcterms:modified>
</cp:coreProperties>
</file>