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F49406"/>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107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040" y="4413710"/>
            <a:ext cx="8260079" cy="1470025"/>
          </a:xfrm>
        </p:spPr>
        <p:txBody>
          <a:bodyPr>
            <a:normAutofit fontScale="90000"/>
          </a:bodyPr>
          <a:lstStyle/>
          <a:p>
            <a:pPr algn="ct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a:solidFill>
                  <a:srgbClr val="003296"/>
                </a:solidFill>
                <a:latin typeface="Arial" panose="020B0604020202020204" pitchFamily="34" charset="0"/>
                <a:cs typeface="Arial" panose="020B0604020202020204" pitchFamily="34" charset="0"/>
              </a:rPr>
              <a:t>Encourage </a:t>
            </a:r>
            <a:r>
              <a:rPr lang="en-US" sz="4400" dirty="0" smtClean="0">
                <a:solidFill>
                  <a:srgbClr val="003296"/>
                </a:solidFill>
                <a:latin typeface="Arial" panose="020B0604020202020204" pitchFamily="34" charset="0"/>
                <a:cs typeface="Arial" panose="020B0604020202020204" pitchFamily="34" charset="0"/>
              </a:rPr>
              <a:t>Support</a:t>
            </a:r>
            <a:r>
              <a:rPr lang="en-US" sz="4400" dirty="0">
                <a:solidFill>
                  <a:srgbClr val="003296"/>
                </a:solidFill>
                <a:latin typeface="Arial" panose="020B0604020202020204" pitchFamily="34" charset="0"/>
                <a:cs typeface="Arial" panose="020B0604020202020204" pitchFamily="34" charset="0"/>
              </a:rPr>
              <a:t>, </a:t>
            </a:r>
            <a:r>
              <a:rPr lang="en-US" sz="4400" dirty="0" smtClean="0">
                <a:solidFill>
                  <a:srgbClr val="003296"/>
                </a:solidFill>
                <a:latin typeface="Arial" panose="020B0604020202020204" pitchFamily="34" charset="0"/>
                <a:cs typeface="Arial" panose="020B0604020202020204" pitchFamily="34" charset="0"/>
              </a:rPr>
              <a:t>Don't Force It</a:t>
            </a: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44566"/>
            <a:ext cx="7878929" cy="1143000"/>
          </a:xfrm>
        </p:spPr>
        <p:txBody>
          <a:bodyPr>
            <a:normAutofit fontScale="90000"/>
          </a:bodyPr>
          <a:lstStyle/>
          <a:p>
            <a:pPr algn="ctr"/>
            <a:r>
              <a:rPr lang="en-US" dirty="0">
                <a:solidFill>
                  <a:srgbClr val="003296"/>
                </a:solidFill>
                <a:latin typeface="Arial" panose="020B0604020202020204" pitchFamily="34" charset="0"/>
                <a:cs typeface="Arial" panose="020B0604020202020204" pitchFamily="34" charset="0"/>
              </a:rPr>
              <a:t>Encourage </a:t>
            </a:r>
            <a:r>
              <a:rPr lang="en-US" dirty="0" smtClean="0">
                <a:solidFill>
                  <a:srgbClr val="003296"/>
                </a:solidFill>
                <a:latin typeface="Arial" panose="020B0604020202020204" pitchFamily="34" charset="0"/>
                <a:cs typeface="Arial" panose="020B0604020202020204" pitchFamily="34" charset="0"/>
              </a:rPr>
              <a:t>Support</a:t>
            </a:r>
            <a:r>
              <a:rPr lang="en-US" dirty="0">
                <a:solidFill>
                  <a:srgbClr val="003296"/>
                </a:solidFill>
                <a:latin typeface="Arial" panose="020B0604020202020204" pitchFamily="34" charset="0"/>
                <a:cs typeface="Arial" panose="020B0604020202020204" pitchFamily="34" charset="0"/>
              </a:rPr>
              <a:t>, </a:t>
            </a:r>
            <a:r>
              <a:rPr lang="en-US" dirty="0" smtClean="0">
                <a:solidFill>
                  <a:srgbClr val="003296"/>
                </a:solidFill>
                <a:latin typeface="Arial" panose="020B0604020202020204" pitchFamily="34" charset="0"/>
                <a:cs typeface="Arial" panose="020B0604020202020204" pitchFamily="34" charset="0"/>
              </a:rPr>
              <a:t>Don't Force It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14175" y="979566"/>
            <a:ext cx="7420353" cy="4419599"/>
          </a:xfrm>
        </p:spPr>
        <p:txBody>
          <a:bodyPr>
            <a:noAutofit/>
          </a:bodyPr>
          <a:lstStyle/>
          <a:p>
            <a:pPr>
              <a:buFont typeface="Wingdings" panose="05000000000000000000" pitchFamily="2" charset="2"/>
              <a:buChar char="Ø"/>
            </a:pPr>
            <a:endParaRPr lang="en-US" sz="2400" dirty="0" smtClean="0">
              <a:solidFill>
                <a:srgbClr val="F49406"/>
              </a:solidFill>
              <a:latin typeface="Arial" panose="020B0604020202020204" pitchFamily="34" charset="0"/>
              <a:cs typeface="Arial" panose="020B0604020202020204" pitchFamily="34" charset="0"/>
            </a:endParaRPr>
          </a:p>
          <a:p>
            <a:pPr>
              <a:spcAft>
                <a:spcPts val="0"/>
              </a:spcAft>
              <a:buFont typeface="Wingdings" panose="05000000000000000000" pitchFamily="2" charset="2"/>
              <a:buChar char="Ø"/>
            </a:pPr>
            <a:r>
              <a:rPr lang="en-US" sz="2000" dirty="0" smtClean="0">
                <a:solidFill>
                  <a:srgbClr val="003296"/>
                </a:solidFill>
                <a:latin typeface="Arial" panose="020B0604020202020204" pitchFamily="34" charset="0"/>
                <a:cs typeface="Arial" panose="020B0604020202020204" pitchFamily="34" charset="0"/>
              </a:rPr>
              <a:t>If you are </a:t>
            </a:r>
            <a:r>
              <a:rPr lang="en-US" sz="2000" dirty="0">
                <a:solidFill>
                  <a:srgbClr val="003296"/>
                </a:solidFill>
                <a:latin typeface="Arial" panose="020B0604020202020204" pitchFamily="34" charset="0"/>
                <a:cs typeface="Arial" panose="020B0604020202020204" pitchFamily="34" charset="0"/>
              </a:rPr>
              <a:t>a </a:t>
            </a:r>
            <a:r>
              <a:rPr lang="en-US" sz="2000" dirty="0" smtClean="0">
                <a:solidFill>
                  <a:srgbClr val="003296"/>
                </a:solidFill>
                <a:latin typeface="Arial" panose="020B0604020202020204" pitchFamily="34" charset="0"/>
                <a:cs typeface="Arial" panose="020B0604020202020204" pitchFamily="34" charset="0"/>
              </a:rPr>
              <a:t>supervisor </a:t>
            </a:r>
            <a:r>
              <a:rPr lang="en-US" sz="2000" dirty="0">
                <a:solidFill>
                  <a:srgbClr val="003296"/>
                </a:solidFill>
                <a:latin typeface="Arial" panose="020B0604020202020204" pitchFamily="34" charset="0"/>
                <a:cs typeface="Arial" panose="020B0604020202020204" pitchFamily="34" charset="0"/>
              </a:rPr>
              <a:t>or manager, you </a:t>
            </a:r>
            <a:r>
              <a:rPr lang="en-US" sz="2000" dirty="0" smtClean="0">
                <a:solidFill>
                  <a:srgbClr val="003296"/>
                </a:solidFill>
                <a:latin typeface="Arial" panose="020B0604020202020204" pitchFamily="34" charset="0"/>
                <a:cs typeface="Arial" panose="020B0604020202020204" pitchFamily="34" charset="0"/>
              </a:rPr>
              <a:t>cannot </a:t>
            </a:r>
            <a:r>
              <a:rPr lang="en-US" sz="2000" dirty="0">
                <a:solidFill>
                  <a:srgbClr val="003296"/>
                </a:solidFill>
                <a:latin typeface="Arial" panose="020B0604020202020204" pitchFamily="34" charset="0"/>
                <a:cs typeface="Arial" panose="020B0604020202020204" pitchFamily="34" charset="0"/>
              </a:rPr>
              <a:t>solicit Combined Federal Campaign </a:t>
            </a:r>
            <a:r>
              <a:rPr lang="en-US" sz="2000" dirty="0" smtClean="0">
                <a:solidFill>
                  <a:srgbClr val="003296"/>
                </a:solidFill>
                <a:latin typeface="Arial" panose="020B0604020202020204" pitchFamily="34" charset="0"/>
                <a:cs typeface="Arial" panose="020B0604020202020204" pitchFamily="34" charset="0"/>
              </a:rPr>
              <a:t>(CFC) donations </a:t>
            </a:r>
            <a:r>
              <a:rPr lang="en-US" sz="2000" dirty="0">
                <a:solidFill>
                  <a:srgbClr val="003296"/>
                </a:solidFill>
                <a:latin typeface="Arial" panose="020B0604020202020204" pitchFamily="34" charset="0"/>
                <a:cs typeface="Arial" panose="020B0604020202020204" pitchFamily="34" charset="0"/>
              </a:rPr>
              <a:t>from your </a:t>
            </a:r>
            <a:r>
              <a:rPr lang="en-US" sz="2000" dirty="0" smtClean="0">
                <a:solidFill>
                  <a:srgbClr val="003296"/>
                </a:solidFill>
                <a:latin typeface="Arial" panose="020B0604020202020204" pitchFamily="34" charset="0"/>
                <a:cs typeface="Arial" panose="020B0604020202020204" pitchFamily="34" charset="0"/>
              </a:rPr>
              <a:t>subordinates. You should not ask </a:t>
            </a:r>
            <a:r>
              <a:rPr lang="en-US" sz="2000" dirty="0">
                <a:solidFill>
                  <a:srgbClr val="003296"/>
                </a:solidFill>
                <a:latin typeface="Arial" panose="020B0604020202020204" pitchFamily="34" charset="0"/>
                <a:cs typeface="Arial" panose="020B0604020202020204" pitchFamily="34" charset="0"/>
              </a:rPr>
              <a:t>whether an employee participated </a:t>
            </a:r>
            <a:r>
              <a:rPr lang="en-US" sz="2000" dirty="0" smtClean="0">
                <a:solidFill>
                  <a:srgbClr val="003296"/>
                </a:solidFill>
                <a:latin typeface="Arial" panose="020B0604020202020204" pitchFamily="34" charset="0"/>
                <a:cs typeface="Arial" panose="020B0604020202020204" pitchFamily="34" charset="0"/>
              </a:rPr>
              <a:t>in or </a:t>
            </a:r>
            <a:r>
              <a:rPr lang="en-US" sz="2000" dirty="0">
                <a:solidFill>
                  <a:srgbClr val="003296"/>
                </a:solidFill>
                <a:latin typeface="Arial" panose="020B0604020202020204" pitchFamily="34" charset="0"/>
                <a:cs typeface="Arial" panose="020B0604020202020204" pitchFamily="34" charset="0"/>
              </a:rPr>
              <a:t>how much was </a:t>
            </a:r>
            <a:r>
              <a:rPr lang="en-US" sz="2000" dirty="0" smtClean="0">
                <a:solidFill>
                  <a:srgbClr val="003296"/>
                </a:solidFill>
                <a:latin typeface="Arial" panose="020B0604020202020204" pitchFamily="34" charset="0"/>
                <a:cs typeface="Arial" panose="020B0604020202020204" pitchFamily="34" charset="0"/>
              </a:rPr>
              <a:t>donated to the CFC.</a:t>
            </a:r>
          </a:p>
          <a:p>
            <a:pPr marL="0" indent="0">
              <a:buNone/>
            </a:pPr>
            <a:endParaRPr lang="en-US" sz="2000" dirty="0">
              <a:solidFill>
                <a:srgbClr val="003296"/>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sz="2000" dirty="0">
                <a:solidFill>
                  <a:srgbClr val="003296"/>
                </a:solidFill>
                <a:latin typeface="Arial" panose="020B0604020202020204" pitchFamily="34" charset="0"/>
                <a:cs typeface="Arial" panose="020B0604020202020204" pitchFamily="34" charset="0"/>
              </a:rPr>
              <a:t>This </a:t>
            </a:r>
            <a:r>
              <a:rPr lang="en-US" sz="2000" dirty="0" smtClean="0">
                <a:solidFill>
                  <a:srgbClr val="003296"/>
                </a:solidFill>
                <a:latin typeface="Arial" panose="020B0604020202020204" pitchFamily="34" charset="0"/>
                <a:cs typeface="Arial" panose="020B0604020202020204" pitchFamily="34" charset="0"/>
              </a:rPr>
              <a:t>does not </a:t>
            </a:r>
            <a:r>
              <a:rPr lang="en-US" sz="2000" dirty="0">
                <a:solidFill>
                  <a:srgbClr val="003296"/>
                </a:solidFill>
                <a:latin typeface="Arial" panose="020B0604020202020204" pitchFamily="34" charset="0"/>
                <a:cs typeface="Arial" panose="020B0604020202020204" pitchFamily="34" charset="0"/>
              </a:rPr>
              <a:t>prohibit supervisors or managers from performing the usual activities associated with the campaign kickoff.  You can still show your support for the CFC in employee newsletters or other routine communications with employees.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5540"/>
            <a:ext cx="8000848" cy="1143000"/>
          </a:xfrm>
        </p:spPr>
        <p:txBody>
          <a:bodyPr>
            <a:normAutofit fontScale="90000"/>
          </a:bodyPr>
          <a:lstStyle/>
          <a:p>
            <a:pPr algn="ctr"/>
            <a:r>
              <a:rPr lang="en-US" dirty="0">
                <a:solidFill>
                  <a:srgbClr val="003296"/>
                </a:solidFill>
                <a:latin typeface="Arial" panose="020B0604020202020204" pitchFamily="34" charset="0"/>
                <a:cs typeface="Arial" panose="020B0604020202020204" pitchFamily="34" charset="0"/>
              </a:rPr>
              <a:t>Encourage </a:t>
            </a:r>
            <a:r>
              <a:rPr lang="en-US" dirty="0" smtClean="0">
                <a:solidFill>
                  <a:srgbClr val="003296"/>
                </a:solidFill>
                <a:latin typeface="Arial" panose="020B0604020202020204" pitchFamily="34" charset="0"/>
                <a:cs typeface="Arial" panose="020B0604020202020204" pitchFamily="34" charset="0"/>
              </a:rPr>
              <a:t>Support</a:t>
            </a:r>
            <a:r>
              <a:rPr lang="en-US" dirty="0">
                <a:solidFill>
                  <a:srgbClr val="003296"/>
                </a:solidFill>
                <a:latin typeface="Arial" panose="020B0604020202020204" pitchFamily="34" charset="0"/>
                <a:cs typeface="Arial" panose="020B0604020202020204" pitchFamily="34" charset="0"/>
              </a:rPr>
              <a:t>, </a:t>
            </a:r>
            <a:r>
              <a:rPr lang="en-US" dirty="0" smtClean="0">
                <a:solidFill>
                  <a:srgbClr val="003296"/>
                </a:solidFill>
                <a:latin typeface="Arial" panose="020B0604020202020204" pitchFamily="34" charset="0"/>
                <a:cs typeface="Arial" panose="020B0604020202020204" pitchFamily="34" charset="0"/>
              </a:rPr>
              <a:t>Don't Force It</a:t>
            </a:r>
            <a:endParaRPr lang="en-US" dirty="0"/>
          </a:p>
        </p:txBody>
      </p:sp>
      <p:sp>
        <p:nvSpPr>
          <p:cNvPr id="3" name="Content Placeholder 2"/>
          <p:cNvSpPr>
            <a:spLocks noGrp="1"/>
          </p:cNvSpPr>
          <p:nvPr>
            <p:ph idx="1"/>
          </p:nvPr>
        </p:nvSpPr>
        <p:spPr>
          <a:xfrm>
            <a:off x="1005840" y="1318540"/>
            <a:ext cx="7177888" cy="4474506"/>
          </a:xfrm>
        </p:spPr>
        <p:txBody>
          <a:bodyPr>
            <a:normAutofit/>
          </a:bodyPr>
          <a:lstStyle/>
          <a:p>
            <a:pPr marL="0" indent="0">
              <a:spcAft>
                <a:spcPts val="1200"/>
              </a:spcAft>
              <a:buNone/>
            </a:pPr>
            <a:r>
              <a:rPr lang="en-US" sz="2700" dirty="0" smtClean="0">
                <a:solidFill>
                  <a:srgbClr val="003296"/>
                </a:solidFill>
                <a:latin typeface="Arial" panose="020B0604020202020204" pitchFamily="34" charset="0"/>
                <a:cs typeface="Arial" panose="020B0604020202020204" pitchFamily="34" charset="0"/>
              </a:rPr>
              <a:t>CFC </a:t>
            </a:r>
            <a:r>
              <a:rPr lang="en-US" sz="2700" dirty="0">
                <a:solidFill>
                  <a:srgbClr val="003296"/>
                </a:solidFill>
                <a:latin typeface="Arial" panose="020B0604020202020204" pitchFamily="34" charset="0"/>
                <a:cs typeface="Arial" panose="020B0604020202020204" pitchFamily="34" charset="0"/>
              </a:rPr>
              <a:t>activity that encourages charitable donations without coercion results in a functional, stable work environment.</a:t>
            </a:r>
          </a:p>
          <a:p>
            <a:pPr marL="0" indent="0">
              <a:spcAft>
                <a:spcPts val="1200"/>
              </a:spcAft>
              <a:buNone/>
            </a:pPr>
            <a:r>
              <a:rPr lang="en-US" sz="2700" dirty="0" smtClean="0">
                <a:solidFill>
                  <a:srgbClr val="003296"/>
                </a:solidFill>
                <a:latin typeface="Arial" panose="020B0604020202020204" pitchFamily="34" charset="0"/>
                <a:cs typeface="Arial" panose="020B0604020202020204" pitchFamily="34" charset="0"/>
              </a:rPr>
              <a:t>And </a:t>
            </a:r>
            <a:r>
              <a:rPr lang="en-US" sz="2700" dirty="0">
                <a:solidFill>
                  <a:srgbClr val="003296"/>
                </a:solidFill>
                <a:latin typeface="Arial" panose="020B0604020202020204" pitchFamily="34" charset="0"/>
                <a:cs typeface="Arial" panose="020B0604020202020204" pitchFamily="34" charset="0"/>
              </a:rPr>
              <a:t>that's smart business.</a:t>
            </a:r>
          </a:p>
          <a:p>
            <a:pPr marL="0" indent="0">
              <a:buNone/>
            </a:pPr>
            <a:r>
              <a:rPr lang="en-US" sz="2700" i="1" dirty="0" smtClean="0">
                <a:solidFill>
                  <a:srgbClr val="003296"/>
                </a:solidFill>
                <a:latin typeface="Arial" panose="020B0604020202020204" pitchFamily="34" charset="0"/>
                <a:cs typeface="Arial" panose="020B0604020202020204" pitchFamily="34" charset="0"/>
              </a:rPr>
              <a:t>Contact </a:t>
            </a:r>
            <a:r>
              <a:rPr lang="en-US" sz="2700" i="1" dirty="0">
                <a:solidFill>
                  <a:srgbClr val="003296"/>
                </a:solidFill>
                <a:latin typeface="Arial" panose="020B0604020202020204" pitchFamily="34" charset="0"/>
                <a:cs typeface="Arial" panose="020B0604020202020204" pitchFamily="34" charset="0"/>
              </a:rPr>
              <a:t>the Ethics Office (</a:t>
            </a:r>
            <a:r>
              <a:rPr lang="en-US" sz="2700" i="1" u="sng" dirty="0">
                <a:solidFill>
                  <a:srgbClr val="003296"/>
                </a:solidFill>
                <a:latin typeface="Arial" panose="020B0604020202020204" pitchFamily="34" charset="0"/>
                <a:cs typeface="Arial" panose="020B0604020202020204" pitchFamily="34" charset="0"/>
              </a:rPr>
              <a:t>ethics.help@usps.gov</a:t>
            </a:r>
            <a:r>
              <a:rPr lang="en-US" sz="2700" i="1" dirty="0">
                <a:solidFill>
                  <a:srgbClr val="003296"/>
                </a:solidFill>
                <a:latin typeface="Arial" panose="020B0604020202020204" pitchFamily="34" charset="0"/>
                <a:cs typeface="Arial" panose="020B0604020202020204" pitchFamily="34" charset="0"/>
              </a:rPr>
              <a:t>) for guidance on CFC.  </a:t>
            </a: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123</Words>
  <Application>Microsoft Office PowerPoint</Application>
  <PresentationFormat>On-screen Show (4:3)</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Helvetica</vt:lpstr>
      <vt:lpstr>Wingdings</vt:lpstr>
      <vt:lpstr>YSBM_Template</vt:lpstr>
      <vt:lpstr> Encourage Support, Don't Force It </vt:lpstr>
      <vt:lpstr>Encourage Support, Don't Force It</vt:lpstr>
      <vt:lpstr>Encourage Support, Don't Force It</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Cummins, Danne' - Washington, DC</cp:lastModifiedBy>
  <cp:revision>22</cp:revision>
  <cp:lastPrinted>2016-02-11T22:57:29Z</cp:lastPrinted>
  <dcterms:created xsi:type="dcterms:W3CDTF">2014-08-01T15:55:50Z</dcterms:created>
  <dcterms:modified xsi:type="dcterms:W3CDTF">2019-02-07T14:33:52Z</dcterms:modified>
</cp:coreProperties>
</file>