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4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13710"/>
            <a:ext cx="9143999" cy="1470025"/>
          </a:xfrm>
        </p:spPr>
        <p:txBody>
          <a:bodyPr>
            <a:normAutofit fontScale="90000"/>
          </a:bodyPr>
          <a:lstStyle/>
          <a:p>
            <a:pPr algn="ct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dirty="0">
                <a:solidFill>
                  <a:srgbClr val="003296"/>
                </a:solidFill>
              </a:rPr>
              <a:t>It's OK to </a:t>
            </a:r>
            <a:r>
              <a:rPr lang="en-US" dirty="0" smtClean="0">
                <a:solidFill>
                  <a:srgbClr val="003296"/>
                </a:solidFill>
              </a:rPr>
              <a:t>Invite </a:t>
            </a:r>
            <a:r>
              <a:rPr lang="en-US" dirty="0">
                <a:solidFill>
                  <a:srgbClr val="003296"/>
                </a:solidFill>
              </a:rPr>
              <a:t>the </a:t>
            </a:r>
            <a:r>
              <a:rPr lang="en-US" dirty="0" smtClean="0">
                <a:solidFill>
                  <a:srgbClr val="003296"/>
                </a:solidFill>
              </a:rPr>
              <a:t>Boss</a:t>
            </a: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4566"/>
            <a:ext cx="9144000" cy="1143000"/>
          </a:xfrm>
        </p:spPr>
        <p:txBody>
          <a:bodyPr>
            <a:noAutofit/>
          </a:bodyPr>
          <a:lstStyle/>
          <a:p>
            <a:pPr algn="ctr"/>
            <a:r>
              <a:rPr lang="en-US" sz="4000" dirty="0">
                <a:solidFill>
                  <a:srgbClr val="003296"/>
                </a:solidFill>
              </a:rPr>
              <a:t>It's OK to Invite the Boss</a:t>
            </a:r>
            <a:endParaRPr lang="en-US" sz="4000"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36320"/>
            <a:ext cx="7420353" cy="4419599"/>
          </a:xfrm>
        </p:spPr>
        <p:txBody>
          <a:bodyPr>
            <a:noAutofit/>
          </a:bodyPr>
          <a:lstStyle/>
          <a:p>
            <a:pPr>
              <a:buFont typeface="Wingdings" panose="05000000000000000000" pitchFamily="2" charset="2"/>
              <a:buChar char="Ø"/>
            </a:pPr>
            <a:endParaRPr lang="en-US" sz="2400" dirty="0" smtClean="0">
              <a:solidFill>
                <a:srgbClr val="003296"/>
              </a:solidFill>
              <a:latin typeface="Arial"/>
              <a:ea typeface="Times New Roman"/>
              <a:cs typeface="Arial"/>
            </a:endParaRPr>
          </a:p>
          <a:p>
            <a:pPr>
              <a:spcAft>
                <a:spcPts val="1200"/>
              </a:spcAft>
              <a:buFont typeface="Wingdings" panose="05000000000000000000" pitchFamily="2" charset="2"/>
              <a:buChar char="Ø"/>
            </a:pPr>
            <a:r>
              <a:rPr lang="en-US" sz="2400" dirty="0" smtClean="0">
                <a:solidFill>
                  <a:srgbClr val="003296"/>
                </a:solidFill>
                <a:latin typeface="Arial"/>
                <a:ea typeface="Times New Roman"/>
                <a:cs typeface="Arial"/>
              </a:rPr>
              <a:t>Postal </a:t>
            </a:r>
            <a:r>
              <a:rPr lang="en-US" sz="2400" dirty="0">
                <a:solidFill>
                  <a:srgbClr val="003296"/>
                </a:solidFill>
                <a:latin typeface="Arial"/>
                <a:ea typeface="Times New Roman"/>
                <a:cs typeface="Arial"/>
              </a:rPr>
              <a:t>employees sometimes throw parties for friends and acquaintances, and sometimes they want to invite coworkers who might not be at the same pay level.  If it's an occasional thing, it's OK</a:t>
            </a:r>
            <a:r>
              <a:rPr lang="en-US" sz="2400" dirty="0" smtClean="0">
                <a:solidFill>
                  <a:srgbClr val="003296"/>
                </a:solidFill>
                <a:latin typeface="Arial"/>
                <a:ea typeface="Times New Roman"/>
                <a:cs typeface="Arial"/>
              </a:rPr>
              <a:t>.</a:t>
            </a:r>
          </a:p>
          <a:p>
            <a:pPr>
              <a:buFont typeface="Wingdings" panose="05000000000000000000" pitchFamily="2" charset="2"/>
              <a:buChar char="Ø"/>
            </a:pPr>
            <a:r>
              <a:rPr lang="en-US" sz="2400" dirty="0" smtClean="0">
                <a:solidFill>
                  <a:srgbClr val="003296"/>
                </a:solidFill>
                <a:latin typeface="Arial"/>
                <a:ea typeface="Times New Roman"/>
                <a:cs typeface="Arial"/>
              </a:rPr>
              <a:t>Go ahead and invite your manager to your house for dinner over the holidays or a backyard cookout.  And if your manager extends such an invitation to you, it's OK to bring a reasonably priced gift in connection with hospitality, such as a bottle of wine.</a:t>
            </a:r>
            <a:endParaRPr lang="en-US" sz="2400" dirty="0">
              <a:solidFill>
                <a:srgbClr val="003296"/>
              </a:solidFil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420"/>
            <a:ext cx="9144000" cy="1143000"/>
          </a:xfrm>
        </p:spPr>
        <p:txBody>
          <a:bodyPr>
            <a:normAutofit/>
          </a:bodyPr>
          <a:lstStyle/>
          <a:p>
            <a:pPr algn="ctr"/>
            <a:r>
              <a:rPr lang="en-US" dirty="0">
                <a:solidFill>
                  <a:srgbClr val="003296"/>
                </a:solidFill>
              </a:rPr>
              <a:t>It's OK to Invite the Boss</a:t>
            </a:r>
          </a:p>
        </p:txBody>
      </p:sp>
      <p:sp>
        <p:nvSpPr>
          <p:cNvPr id="3" name="Content Placeholder 2"/>
          <p:cNvSpPr>
            <a:spLocks noGrp="1"/>
          </p:cNvSpPr>
          <p:nvPr>
            <p:ph idx="1"/>
          </p:nvPr>
        </p:nvSpPr>
        <p:spPr>
          <a:xfrm>
            <a:off x="1270000" y="1501420"/>
            <a:ext cx="7035648" cy="4545626"/>
          </a:xfrm>
        </p:spPr>
        <p:txBody>
          <a:bodyPr>
            <a:normAutofit/>
          </a:bodyPr>
          <a:lstStyle/>
          <a:p>
            <a:pPr marL="0" indent="0">
              <a:spcAft>
                <a:spcPts val="1200"/>
              </a:spcAft>
              <a:buNone/>
            </a:pPr>
            <a:r>
              <a:rPr lang="en-US" sz="2600" dirty="0" smtClean="0">
                <a:solidFill>
                  <a:srgbClr val="003296"/>
                </a:solidFill>
                <a:latin typeface="Arial"/>
                <a:ea typeface="Times New Roman"/>
                <a:cs typeface="Arial"/>
              </a:rPr>
              <a:t>Gifts </a:t>
            </a:r>
            <a:r>
              <a:rPr lang="en-US" sz="2600" dirty="0">
                <a:solidFill>
                  <a:srgbClr val="003296"/>
                </a:solidFill>
                <a:latin typeface="Arial"/>
                <a:ea typeface="Times New Roman"/>
                <a:cs typeface="Arial"/>
              </a:rPr>
              <a:t>to a superior or higher-paid employee can result in favoritism allegations and grievances — seeking guidance on gifts between employees can help you avoid any issues.</a:t>
            </a:r>
          </a:p>
          <a:p>
            <a:pPr marL="0" indent="0">
              <a:spcAft>
                <a:spcPts val="1200"/>
              </a:spcAft>
              <a:buNone/>
            </a:pPr>
            <a:r>
              <a:rPr lang="en-US" sz="2600" dirty="0" smtClean="0">
                <a:solidFill>
                  <a:srgbClr val="003296"/>
                </a:solidFill>
                <a:latin typeface="Arial"/>
                <a:ea typeface="Times New Roman"/>
                <a:cs typeface="Arial"/>
              </a:rPr>
              <a:t>And </a:t>
            </a:r>
            <a:r>
              <a:rPr lang="en-US" sz="2600" dirty="0">
                <a:solidFill>
                  <a:srgbClr val="003296"/>
                </a:solidFill>
                <a:latin typeface="Arial"/>
                <a:ea typeface="Times New Roman"/>
                <a:cs typeface="Arial"/>
              </a:rPr>
              <a:t>that's smart business.</a:t>
            </a:r>
          </a:p>
          <a:p>
            <a:pPr marL="0" indent="0">
              <a:buNone/>
            </a:pPr>
            <a:r>
              <a:rPr lang="en-US" sz="2600" i="1" dirty="0" smtClean="0">
                <a:solidFill>
                  <a:srgbClr val="003296"/>
                </a:solidFill>
                <a:latin typeface="Arial"/>
                <a:ea typeface="Times New Roman"/>
                <a:cs typeface="Arial"/>
              </a:rPr>
              <a:t>Contact </a:t>
            </a:r>
            <a:r>
              <a:rPr lang="en-US" sz="2600" i="1" dirty="0">
                <a:solidFill>
                  <a:srgbClr val="003296"/>
                </a:solidFill>
                <a:latin typeface="Arial"/>
                <a:ea typeface="Times New Roman"/>
                <a:cs typeface="Arial"/>
              </a:rPr>
              <a:t>the Ethics Office (ethics.help@usps.gov) for guidance on gifts between employees. </a:t>
            </a:r>
            <a:endParaRPr lang="en-US" sz="2600" dirty="0">
              <a:solidFill>
                <a:srgbClr val="003296"/>
              </a:solidFill>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145</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Helvetica</vt:lpstr>
      <vt:lpstr>Times New Roman</vt:lpstr>
      <vt:lpstr>Wingdings</vt:lpstr>
      <vt:lpstr>YSBM_Template</vt:lpstr>
      <vt:lpstr> It's OK to Invite the Boss </vt:lpstr>
      <vt:lpstr>It's OK to Invite the Boss</vt:lpstr>
      <vt:lpstr>It's OK to Invite the Boss</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27</cp:revision>
  <dcterms:created xsi:type="dcterms:W3CDTF">2014-08-01T15:55:50Z</dcterms:created>
  <dcterms:modified xsi:type="dcterms:W3CDTF">2019-03-26T13:07:54Z</dcterms:modified>
</cp:coreProperties>
</file>