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296"/>
    <a:srgbClr val="004175"/>
    <a:srgbClr val="72A52D"/>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41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YSCM_im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smtClean="0"/>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YSCM_imag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smtClean="0"/>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3/26/2019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1063" y="4829347"/>
            <a:ext cx="7700210" cy="1470025"/>
          </a:xfrm>
        </p:spPr>
        <p:txBody>
          <a:bodyPr>
            <a:normAutofit/>
          </a:bodyPr>
          <a:lstStyle/>
          <a:p>
            <a:pPr algn="ctr"/>
            <a:r>
              <a:rPr lang="en-US" sz="4400" dirty="0">
                <a:solidFill>
                  <a:srgbClr val="003296"/>
                </a:solidFill>
                <a:latin typeface="Arial"/>
                <a:ea typeface="+mn-ea"/>
              </a:rPr>
              <a:t>It’s Good to Talk</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295" y="344566"/>
            <a:ext cx="7420353" cy="1286114"/>
          </a:xfrm>
        </p:spPr>
        <p:txBody>
          <a:bodyPr>
            <a:normAutofit/>
          </a:bodyPr>
          <a:lstStyle/>
          <a:p>
            <a:pPr algn="ctr"/>
            <a:r>
              <a:rPr lang="en-US" dirty="0">
                <a:solidFill>
                  <a:srgbClr val="003296"/>
                </a:solidFill>
              </a:rPr>
              <a:t>It’s Good to Talk</a:t>
            </a:r>
            <a:endParaRPr lang="en-US" dirty="0">
              <a:solidFill>
                <a:srgbClr val="003296"/>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96132" y="940724"/>
            <a:ext cx="7420353" cy="5099858"/>
          </a:xfrm>
        </p:spPr>
        <p:txBody>
          <a:bodyPr>
            <a:normAutofit fontScale="62500" lnSpcReduction="20000"/>
          </a:bodyPr>
          <a:lstStyle/>
          <a:p>
            <a:pPr>
              <a:buFont typeface="Wingdings" panose="05000000000000000000" pitchFamily="2" charset="2"/>
              <a:buChar char="Ø"/>
            </a:pPr>
            <a:endParaRPr lang="en-US" dirty="0" smtClean="0">
              <a:solidFill>
                <a:srgbClr val="003296"/>
              </a:solidFill>
              <a:latin typeface="Arial"/>
              <a:ea typeface="Times New Roman"/>
              <a:cs typeface="Arial"/>
            </a:endParaRPr>
          </a:p>
          <a:p>
            <a:pPr>
              <a:buFont typeface="Wingdings" panose="05000000000000000000" pitchFamily="2" charset="2"/>
              <a:buChar char="Ø"/>
            </a:pPr>
            <a:r>
              <a:rPr lang="en-US" sz="3400" dirty="0" smtClean="0">
                <a:solidFill>
                  <a:srgbClr val="003296"/>
                </a:solidFill>
                <a:latin typeface="Arial"/>
                <a:ea typeface="Times New Roman"/>
                <a:cs typeface="Arial"/>
              </a:rPr>
              <a:t>The </a:t>
            </a:r>
            <a:r>
              <a:rPr lang="en-US" sz="3400" dirty="0">
                <a:solidFill>
                  <a:srgbClr val="003296"/>
                </a:solidFill>
                <a:latin typeface="Arial"/>
                <a:ea typeface="Times New Roman"/>
                <a:cs typeface="Arial"/>
              </a:rPr>
              <a:t>Freedom of Information Act (FOIA) contributes to an informed citizenry by providing the public with a way to access official information that sheds light on government activity.  Communicating with the individual who requests information is essential to make sure the Postal Service fully complies with its legal obligations. </a:t>
            </a:r>
          </a:p>
          <a:p>
            <a:pPr>
              <a:buFont typeface="Wingdings" panose="05000000000000000000" pitchFamily="2" charset="2"/>
              <a:buChar char="Ø"/>
            </a:pPr>
            <a:endParaRPr lang="en-US" sz="3400" dirty="0">
              <a:solidFill>
                <a:srgbClr val="003296"/>
              </a:solidFill>
              <a:latin typeface="Arial"/>
              <a:ea typeface="Times New Roman"/>
              <a:cs typeface="Arial"/>
            </a:endParaRPr>
          </a:p>
          <a:p>
            <a:pPr>
              <a:buFont typeface="Wingdings" panose="05000000000000000000" pitchFamily="2" charset="2"/>
              <a:buChar char="Ø"/>
            </a:pPr>
            <a:r>
              <a:rPr lang="en-US" sz="3400" dirty="0">
                <a:solidFill>
                  <a:srgbClr val="003296"/>
                </a:solidFill>
                <a:latin typeface="Arial"/>
                <a:ea typeface="Times New Roman"/>
                <a:cs typeface="Arial"/>
              </a:rPr>
              <a:t>If you’re assigned a FOIA request to respond to, and you’re unsure of what the person is asking for, contact him or her and clarify the request.  Also, if you can’t process the request within the applicable time period, contact the person by phone about the delay and follow-up with an email confirming the discussion.</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295" y="358420"/>
            <a:ext cx="7420353" cy="1302740"/>
          </a:xfrm>
        </p:spPr>
        <p:txBody>
          <a:bodyPr>
            <a:normAutofit/>
          </a:bodyPr>
          <a:lstStyle/>
          <a:p>
            <a:pPr algn="ctr"/>
            <a:r>
              <a:rPr lang="en-US" dirty="0">
                <a:solidFill>
                  <a:srgbClr val="003296"/>
                </a:solidFill>
                <a:latin typeface="Arial"/>
                <a:ea typeface="+mn-ea"/>
              </a:rPr>
              <a:t>It’s Good to Talk</a:t>
            </a:r>
            <a:endParaRPr lang="en-US" dirty="0"/>
          </a:p>
        </p:txBody>
      </p:sp>
      <p:sp>
        <p:nvSpPr>
          <p:cNvPr id="3" name="Content Placeholder 2"/>
          <p:cNvSpPr>
            <a:spLocks noGrp="1"/>
          </p:cNvSpPr>
          <p:nvPr>
            <p:ph idx="1"/>
          </p:nvPr>
        </p:nvSpPr>
        <p:spPr>
          <a:xfrm>
            <a:off x="885295" y="982287"/>
            <a:ext cx="7420353" cy="4365566"/>
          </a:xfrm>
        </p:spPr>
        <p:txBody>
          <a:bodyPr>
            <a:normAutofit fontScale="85000" lnSpcReduction="10000"/>
          </a:bodyPr>
          <a:lstStyle/>
          <a:p>
            <a:pPr>
              <a:buFont typeface="Wingdings" panose="05000000000000000000" pitchFamily="2" charset="2"/>
              <a:buChar char="Ø"/>
            </a:pPr>
            <a:endParaRPr lang="en-US" dirty="0" smtClean="0">
              <a:solidFill>
                <a:srgbClr val="003296"/>
              </a:solidFill>
              <a:latin typeface="Arial"/>
              <a:ea typeface="Times New Roman"/>
              <a:cs typeface="Arial"/>
            </a:endParaRPr>
          </a:p>
          <a:p>
            <a:pPr marL="0" indent="0">
              <a:buNone/>
            </a:pPr>
            <a:r>
              <a:rPr lang="en-US" dirty="0">
                <a:solidFill>
                  <a:srgbClr val="003296"/>
                </a:solidFill>
              </a:rPr>
              <a:t>Maintaining good communication and keeping individuals who make FOIA requests informed about their requests promotes good relationships between the Postal Service and customers, and reduces the likelihood that the customer will seek compliance through an administrative appeal or litigation.</a:t>
            </a:r>
          </a:p>
          <a:p>
            <a:pPr marL="0" indent="0">
              <a:buNone/>
            </a:pPr>
            <a:endParaRPr lang="en-US" dirty="0">
              <a:solidFill>
                <a:srgbClr val="003296"/>
              </a:solidFill>
            </a:endParaRPr>
          </a:p>
          <a:p>
            <a:pPr marL="0" indent="0">
              <a:buNone/>
            </a:pPr>
            <a:r>
              <a:rPr lang="en-US" dirty="0">
                <a:solidFill>
                  <a:srgbClr val="003296"/>
                </a:solidFill>
              </a:rPr>
              <a:t>And that’s smart </a:t>
            </a:r>
            <a:r>
              <a:rPr lang="en-US" dirty="0" smtClean="0">
                <a:solidFill>
                  <a:srgbClr val="003296"/>
                </a:solidFill>
              </a:rPr>
              <a:t>business.</a:t>
            </a:r>
            <a:endParaRPr lang="en-US" dirty="0">
              <a:solidFill>
                <a:srgbClr val="003296"/>
              </a:solidFill>
            </a:endParaRPr>
          </a:p>
          <a:p>
            <a:pPr marL="0" indent="0">
              <a:buNone/>
            </a:pPr>
            <a:endParaRPr lang="en-US" dirty="0" smtClean="0">
              <a:solidFill>
                <a:srgbClr val="003296"/>
              </a:solidFill>
              <a:latin typeface="Arial"/>
            </a:endParaRPr>
          </a:p>
          <a:p>
            <a:pPr marL="0" indent="0">
              <a:buNone/>
            </a:pPr>
            <a:endParaRPr lang="en-US" dirty="0"/>
          </a:p>
        </p:txBody>
      </p:sp>
    </p:spTree>
    <p:extLst>
      <p:ext uri="{BB962C8B-B14F-4D97-AF65-F5344CB8AC3E}">
        <p14:creationId xmlns:p14="http://schemas.microsoft.com/office/powerpoint/2010/main" val="2602962432"/>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94</TotalTime>
  <Words>172</Words>
  <Application>Microsoft Office PowerPoint</Application>
  <PresentationFormat>On-screen Show (4:3)</PresentationFormat>
  <Paragraphs>11</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Helvetica</vt:lpstr>
      <vt:lpstr>Times New Roman</vt:lpstr>
      <vt:lpstr>Wingdings</vt:lpstr>
      <vt:lpstr>YSBM_Template</vt:lpstr>
      <vt:lpstr>It’s Good to Talk</vt:lpstr>
      <vt:lpstr>It’s Good to Talk</vt:lpstr>
      <vt:lpstr>It’s Good to Talk</vt:lpstr>
    </vt:vector>
  </TitlesOfParts>
  <Company>USPS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Johnson, Brittany M - Washington, DC</cp:lastModifiedBy>
  <cp:revision>33</cp:revision>
  <dcterms:created xsi:type="dcterms:W3CDTF">2014-08-01T15:55:50Z</dcterms:created>
  <dcterms:modified xsi:type="dcterms:W3CDTF">2019-03-26T12:55:09Z</dcterms:modified>
</cp:coreProperties>
</file>