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9705"/>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5" d="100"/>
          <a:sy n="125" d="100"/>
        </p:scale>
        <p:origin x="11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smtClean="0"/>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smtClean="0"/>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1063" y="4413710"/>
            <a:ext cx="7700210" cy="1470025"/>
          </a:xfrm>
        </p:spPr>
        <p:txBody>
          <a:bodyPr>
            <a:normAutofit/>
          </a:bodyPr>
          <a:lstStyle/>
          <a:p>
            <a:pPr algn="ctr"/>
            <a:r>
              <a:rPr lang="en-US" sz="4400" dirty="0" smtClean="0">
                <a:solidFill>
                  <a:srgbClr val="003296"/>
                </a:solidFill>
                <a:latin typeface="Arial"/>
                <a:ea typeface="+mn-ea"/>
              </a:rPr>
              <a:t/>
            </a:r>
            <a:br>
              <a:rPr lang="en-US" sz="4400" dirty="0" smtClean="0">
                <a:solidFill>
                  <a:srgbClr val="003296"/>
                </a:solidFill>
                <a:latin typeface="Arial"/>
                <a:ea typeface="+mn-ea"/>
              </a:rPr>
            </a:br>
            <a:r>
              <a:rPr lang="en-US" sz="4400" dirty="0" smtClean="0">
                <a:solidFill>
                  <a:srgbClr val="003296"/>
                </a:solidFill>
                <a:latin typeface="Arial"/>
                <a:ea typeface="+mn-ea"/>
              </a:rPr>
              <a:t>Texting </a:t>
            </a:r>
            <a:r>
              <a:rPr lang="en-US" sz="4400" dirty="0">
                <a:solidFill>
                  <a:srgbClr val="003296"/>
                </a:solidFill>
                <a:latin typeface="Arial"/>
                <a:ea typeface="+mn-ea"/>
              </a:rPr>
              <a:t>W</a:t>
            </a:r>
            <a:r>
              <a:rPr lang="en-US" sz="4400" dirty="0" smtClean="0">
                <a:solidFill>
                  <a:srgbClr val="003296"/>
                </a:solidFill>
                <a:latin typeface="Arial"/>
                <a:ea typeface="+mn-ea"/>
              </a:rPr>
              <a:t>hile Driving</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295" y="344566"/>
            <a:ext cx="7420353" cy="1346582"/>
          </a:xfrm>
        </p:spPr>
        <p:txBody>
          <a:bodyPr>
            <a:noAutofit/>
          </a:bodyPr>
          <a:lstStyle/>
          <a:p>
            <a:pPr algn="ctr"/>
            <a:r>
              <a:rPr lang="en-US" dirty="0">
                <a:solidFill>
                  <a:srgbClr val="003296"/>
                </a:solidFill>
                <a:latin typeface="Arial"/>
                <a:ea typeface="+mn-ea"/>
              </a:rPr>
              <a:t>Texting While Driving</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85295" y="994400"/>
            <a:ext cx="7420353" cy="4422728"/>
          </a:xfrm>
        </p:spPr>
        <p:txBody>
          <a:bodyPr>
            <a:normAutofit/>
          </a:bodyPr>
          <a:lstStyle/>
          <a:p>
            <a:pPr marL="0" indent="0">
              <a:buNone/>
            </a:pPr>
            <a:endParaRPr lang="en-US" dirty="0" smtClean="0">
              <a:solidFill>
                <a:srgbClr val="F49406"/>
              </a:solidFill>
              <a:latin typeface="Arial"/>
              <a:ea typeface="Times New Roman"/>
              <a:cs typeface="Arial"/>
            </a:endParaRPr>
          </a:p>
          <a:p>
            <a:pPr>
              <a:buFont typeface="Wingdings" panose="05000000000000000000" pitchFamily="2" charset="2"/>
              <a:buChar char="Ø"/>
            </a:pPr>
            <a:r>
              <a:rPr lang="en-US" sz="2200" dirty="0">
                <a:solidFill>
                  <a:srgbClr val="003296"/>
                </a:solidFill>
                <a:latin typeface="Arial"/>
              </a:rPr>
              <a:t>Don’t</a:t>
            </a:r>
            <a:r>
              <a:rPr lang="en-US" sz="2200" dirty="0" smtClean="0">
                <a:solidFill>
                  <a:srgbClr val="003296"/>
                </a:solidFill>
                <a:latin typeface="Arial"/>
              </a:rPr>
              <a:t>.</a:t>
            </a:r>
          </a:p>
          <a:p>
            <a:pPr>
              <a:buFont typeface="Wingdings" panose="05000000000000000000" pitchFamily="2" charset="2"/>
              <a:buChar char="Ø"/>
            </a:pPr>
            <a:endParaRPr lang="en-US" sz="800" dirty="0" smtClean="0">
              <a:solidFill>
                <a:srgbClr val="FB9705"/>
              </a:solidFill>
              <a:latin typeface="Arial"/>
              <a:ea typeface="Times New Roman"/>
              <a:cs typeface="Arial"/>
            </a:endParaRPr>
          </a:p>
          <a:p>
            <a:pPr>
              <a:buFont typeface="Wingdings" panose="05000000000000000000" pitchFamily="2" charset="2"/>
              <a:buChar char="Ø"/>
            </a:pPr>
            <a:r>
              <a:rPr lang="en-US" sz="2200" dirty="0">
                <a:solidFill>
                  <a:srgbClr val="003296"/>
                </a:solidFill>
                <a:latin typeface="Arial"/>
              </a:rPr>
              <a:t>Nearly half of drivers under the age of 35 with cell phones report sending or reading text messages at the wheel.  Drivers are three times more likely to crash if they text while they drive.</a:t>
            </a:r>
          </a:p>
          <a:p>
            <a:pPr marL="0" indent="0">
              <a:buNone/>
            </a:pPr>
            <a:r>
              <a:rPr lang="en-US" sz="2400" dirty="0" smtClean="0">
                <a:solidFill>
                  <a:srgbClr val="FB9705"/>
                </a:solidFill>
                <a:latin typeface="Arial"/>
                <a:ea typeface="Times New Roman"/>
                <a:cs typeface="Arial"/>
              </a:rPr>
              <a:t> </a:t>
            </a:r>
            <a:endParaRPr lang="en-US" sz="2400" dirty="0">
              <a:solidFill>
                <a:srgbClr val="FB9705"/>
              </a:solidFill>
              <a:latin typeface="Arial"/>
              <a:ea typeface="Times New Roman"/>
              <a:cs typeface="Arial"/>
            </a:endParaRPr>
          </a:p>
          <a:p>
            <a:pPr>
              <a:buFont typeface="Wingdings" panose="05000000000000000000" pitchFamily="2" charset="2"/>
              <a:buChar char="Ø"/>
            </a:pPr>
            <a:r>
              <a:rPr lang="en-US" sz="2200" dirty="0">
                <a:solidFill>
                  <a:srgbClr val="003296"/>
                </a:solidFill>
                <a:latin typeface="Arial"/>
              </a:rPr>
              <a:t>There are enough distractions on the road without adding texting to the list. </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295" y="358420"/>
            <a:ext cx="7420353" cy="1322896"/>
          </a:xfrm>
        </p:spPr>
        <p:txBody>
          <a:bodyPr>
            <a:normAutofit/>
          </a:bodyPr>
          <a:lstStyle/>
          <a:p>
            <a:pPr algn="ctr"/>
            <a:r>
              <a:rPr lang="en-US" dirty="0">
                <a:solidFill>
                  <a:srgbClr val="003296"/>
                </a:solidFill>
                <a:latin typeface="Arial"/>
                <a:ea typeface="+mn-ea"/>
              </a:rPr>
              <a:t>Texting While Driving</a:t>
            </a:r>
            <a:endParaRPr lang="en-US" dirty="0"/>
          </a:p>
        </p:txBody>
      </p:sp>
      <p:sp>
        <p:nvSpPr>
          <p:cNvPr id="3" name="Content Placeholder 2"/>
          <p:cNvSpPr>
            <a:spLocks noGrp="1"/>
          </p:cNvSpPr>
          <p:nvPr>
            <p:ph idx="1"/>
          </p:nvPr>
        </p:nvSpPr>
        <p:spPr>
          <a:xfrm>
            <a:off x="885295" y="1237970"/>
            <a:ext cx="7420353" cy="4761047"/>
          </a:xfrm>
        </p:spPr>
        <p:txBody>
          <a:bodyPr>
            <a:noAutofit/>
          </a:bodyPr>
          <a:lstStyle/>
          <a:p>
            <a:pPr marL="0" indent="0">
              <a:buNone/>
            </a:pPr>
            <a:endParaRPr lang="en-US" sz="2400" dirty="0" smtClean="0">
              <a:solidFill>
                <a:srgbClr val="003296"/>
              </a:solidFill>
              <a:latin typeface="Arial"/>
            </a:endParaRPr>
          </a:p>
          <a:p>
            <a:pPr>
              <a:buFont typeface="Wingdings" panose="05000000000000000000" pitchFamily="2" charset="2"/>
              <a:buChar char="Ø"/>
            </a:pPr>
            <a:r>
              <a:rPr lang="en-US" sz="2400" dirty="0">
                <a:solidFill>
                  <a:srgbClr val="003296"/>
                </a:solidFill>
                <a:latin typeface="Arial"/>
              </a:rPr>
              <a:t>Texting while driving is </a:t>
            </a:r>
            <a:r>
              <a:rPr lang="en-US" sz="2400" dirty="0">
                <a:solidFill>
                  <a:srgbClr val="003296"/>
                </a:solidFill>
                <a:latin typeface="Arial"/>
              </a:rPr>
              <a:t>an accident waiting to happen.  </a:t>
            </a:r>
          </a:p>
          <a:p>
            <a:pPr>
              <a:buFont typeface="Wingdings" panose="05000000000000000000" pitchFamily="2" charset="2"/>
              <a:buChar char="Ø"/>
            </a:pPr>
            <a:r>
              <a:rPr lang="en-US" sz="2400" dirty="0">
                <a:solidFill>
                  <a:srgbClr val="003296"/>
                </a:solidFill>
                <a:latin typeface="Arial"/>
              </a:rPr>
              <a:t>Forty-six </a:t>
            </a:r>
            <a:r>
              <a:rPr lang="en-US" sz="2400" dirty="0">
                <a:solidFill>
                  <a:srgbClr val="003296"/>
                </a:solidFill>
                <a:latin typeface="Arial"/>
              </a:rPr>
              <a:t>states have laws banning text messaging while driving.  </a:t>
            </a:r>
          </a:p>
          <a:p>
            <a:pPr marL="0" indent="0">
              <a:buNone/>
            </a:pPr>
            <a:r>
              <a:rPr lang="en-US" sz="2400" dirty="0">
                <a:solidFill>
                  <a:srgbClr val="003296"/>
                </a:solidFill>
                <a:latin typeface="Arial"/>
              </a:rPr>
              <a:t>Keeping our eyes on the road and free from unnecessary distractions is smart </a:t>
            </a:r>
            <a:r>
              <a:rPr lang="en-US" sz="2400" dirty="0" smtClean="0">
                <a:solidFill>
                  <a:srgbClr val="003296"/>
                </a:solidFill>
                <a:latin typeface="Arial"/>
              </a:rPr>
              <a:t>driving and it will </a:t>
            </a:r>
            <a:r>
              <a:rPr lang="en-US" sz="2400" dirty="0">
                <a:solidFill>
                  <a:srgbClr val="003296"/>
                </a:solidFill>
                <a:latin typeface="Arial"/>
              </a:rPr>
              <a:t>reduce accidents and injuries</a:t>
            </a:r>
            <a:r>
              <a:rPr lang="en-US" sz="2400" dirty="0" smtClean="0">
                <a:solidFill>
                  <a:srgbClr val="003296"/>
                </a:solidFill>
                <a:latin typeface="Arial"/>
              </a:rPr>
              <a:t>.</a:t>
            </a:r>
          </a:p>
          <a:p>
            <a:pPr marL="0" indent="0">
              <a:buNone/>
            </a:pPr>
            <a:endParaRPr lang="en-US" sz="2400" dirty="0">
              <a:solidFill>
                <a:srgbClr val="003296"/>
              </a:solidFill>
              <a:latin typeface="Arial"/>
            </a:endParaRPr>
          </a:p>
          <a:p>
            <a:pPr marL="0" indent="0">
              <a:buNone/>
            </a:pPr>
            <a:r>
              <a:rPr lang="en-US" sz="2400" dirty="0">
                <a:solidFill>
                  <a:srgbClr val="003296"/>
                </a:solidFill>
                <a:latin typeface="Arial"/>
              </a:rPr>
              <a:t>And that’s smart business</a:t>
            </a:r>
            <a:r>
              <a:rPr lang="en-US" sz="2400" dirty="0" smtClean="0">
                <a:solidFill>
                  <a:srgbClr val="003296"/>
                </a:solidFill>
                <a:latin typeface="Arial"/>
              </a:rPr>
              <a:t>.</a:t>
            </a:r>
            <a:endParaRPr lang="en-US" sz="2400" dirty="0">
              <a:solidFill>
                <a:srgbClr val="003296"/>
              </a:solidFill>
              <a:latin typeface="Arial"/>
            </a:endParaRPr>
          </a:p>
        </p:txBody>
      </p:sp>
    </p:spTree>
    <p:extLst>
      <p:ext uri="{BB962C8B-B14F-4D97-AF65-F5344CB8AC3E}">
        <p14:creationId xmlns:p14="http://schemas.microsoft.com/office/powerpoint/2010/main" val="2602962432"/>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107</Words>
  <Application>Microsoft Office PowerPoint</Application>
  <PresentationFormat>On-screen Show (4:3)</PresentationFormat>
  <Paragraphs>15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Helvetica</vt:lpstr>
      <vt:lpstr>Times New Roman</vt:lpstr>
      <vt:lpstr>Wingdings</vt:lpstr>
      <vt:lpstr>YSBM_Template</vt:lpstr>
      <vt:lpstr> Texting While Driving</vt:lpstr>
      <vt:lpstr>Texting While Driving</vt:lpstr>
      <vt:lpstr>Texting While Driving</vt:lpstr>
    </vt:vector>
  </TitlesOfParts>
  <Company>USPS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Francis, Eboni B - Washington, DC</cp:lastModifiedBy>
  <cp:revision>32</cp:revision>
  <dcterms:created xsi:type="dcterms:W3CDTF">2014-08-01T15:55:50Z</dcterms:created>
  <dcterms:modified xsi:type="dcterms:W3CDTF">2019-02-07T20:25:51Z</dcterms:modified>
</cp:coreProperties>
</file>