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0D5089"/>
    <a:srgbClr val="004C88"/>
    <a:srgbClr val="F09720"/>
    <a:srgbClr val="004175"/>
    <a:srgbClr val="0000FF"/>
    <a:srgbClr val="72A5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4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3/26/2019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1063" y="4857055"/>
            <a:ext cx="7700210" cy="1470025"/>
          </a:xfrm>
        </p:spPr>
        <p:txBody>
          <a:bodyPr>
            <a:normAutofit fontScale="90000"/>
          </a:bodyPr>
          <a:lstStyle/>
          <a:p>
            <a:pPr algn="ctr"/>
            <a:r>
              <a:rPr lang="en-US" sz="4400" dirty="0" smtClean="0">
                <a:solidFill>
                  <a:srgbClr val="003296"/>
                </a:solidFill>
                <a:latin typeface="Arial"/>
                <a:ea typeface="+mn-ea"/>
              </a:rPr>
              <a:t>It's </a:t>
            </a:r>
            <a:r>
              <a:rPr lang="en-US" sz="4400" dirty="0">
                <a:solidFill>
                  <a:srgbClr val="003296"/>
                </a:solidFill>
                <a:latin typeface="Arial"/>
                <a:ea typeface="+mn-ea"/>
              </a:rPr>
              <a:t>Possible </a:t>
            </a:r>
            <a:r>
              <a:rPr lang="en-US" sz="4400" dirty="0" smtClean="0">
                <a:solidFill>
                  <a:srgbClr val="003296"/>
                </a:solidFill>
                <a:latin typeface="Arial"/>
                <a:ea typeface="+mn-ea"/>
              </a:rPr>
              <a:t>but not </a:t>
            </a:r>
            <a:r>
              <a:rPr lang="en-US" sz="4400" dirty="0">
                <a:solidFill>
                  <a:srgbClr val="003296"/>
                </a:solidFill>
                <a:latin typeface="Arial"/>
                <a:ea typeface="+mn-ea"/>
              </a:rPr>
              <a:t>Encouraged</a:t>
            </a:r>
            <a:r>
              <a:rPr lang="en-US" sz="4400" dirty="0" smtClean="0">
                <a:solidFill>
                  <a:srgbClr val="003296"/>
                </a:solidFill>
                <a:latin typeface="Arial"/>
                <a:ea typeface="+mn-ea"/>
              </a:rPr>
              <a:t/>
            </a:r>
            <a:br>
              <a:rPr lang="en-US" sz="4400" dirty="0" smtClean="0">
                <a:solidFill>
                  <a:srgbClr val="003296"/>
                </a:solidFill>
                <a:latin typeface="Arial"/>
                <a:ea typeface="+mn-ea"/>
              </a:rPr>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002" y="344565"/>
            <a:ext cx="7649105" cy="1416501"/>
          </a:xfrm>
        </p:spPr>
        <p:txBody>
          <a:bodyPr>
            <a:normAutofit fontScale="90000"/>
          </a:bodyPr>
          <a:lstStyle/>
          <a:p>
            <a:pPr algn="ctr"/>
            <a:r>
              <a:rPr lang="en-US" dirty="0">
                <a:solidFill>
                  <a:srgbClr val="003296"/>
                </a:solidFill>
                <a:latin typeface="Arial"/>
                <a:ea typeface="+mn-ea"/>
              </a:rPr>
              <a:t>It's Possible </a:t>
            </a:r>
            <a:r>
              <a:rPr lang="en-US" dirty="0" smtClean="0">
                <a:solidFill>
                  <a:srgbClr val="003296"/>
                </a:solidFill>
                <a:latin typeface="Arial"/>
                <a:ea typeface="+mn-ea"/>
              </a:rPr>
              <a:t>but not </a:t>
            </a:r>
            <a:r>
              <a:rPr lang="en-US" dirty="0">
                <a:solidFill>
                  <a:srgbClr val="003296"/>
                </a:solidFill>
                <a:latin typeface="Arial"/>
                <a:ea typeface="+mn-ea"/>
              </a:rPr>
              <a:t>Encouraged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64096" y="943649"/>
            <a:ext cx="7245626" cy="4182532"/>
          </a:xfrm>
        </p:spPr>
        <p:txBody>
          <a:bodyPr>
            <a:normAutofit fontScale="77500" lnSpcReduction="20000"/>
          </a:bodyPr>
          <a:lstStyle/>
          <a:p>
            <a:pPr marL="0" indent="0">
              <a:buNone/>
            </a:pPr>
            <a:r>
              <a:rPr lang="en-US" dirty="0" smtClean="0">
                <a:solidFill>
                  <a:srgbClr val="F49406"/>
                </a:solidFill>
                <a:latin typeface="Arial"/>
                <a:ea typeface="Times New Roman"/>
                <a:cs typeface="Arial"/>
              </a:rPr>
              <a:t> </a:t>
            </a:r>
          </a:p>
          <a:p>
            <a:pPr>
              <a:buFont typeface="Wingdings" panose="05000000000000000000" pitchFamily="2" charset="2"/>
              <a:buChar char="Ø"/>
            </a:pPr>
            <a:r>
              <a:rPr lang="en-US" sz="3400" dirty="0" smtClean="0">
                <a:solidFill>
                  <a:srgbClr val="003296"/>
                </a:solidFill>
                <a:latin typeface="Arial"/>
                <a:ea typeface="Times New Roman"/>
                <a:cs typeface="Arial"/>
              </a:rPr>
              <a:t>In </a:t>
            </a:r>
            <a:r>
              <a:rPr lang="en-US" sz="3400" dirty="0">
                <a:solidFill>
                  <a:srgbClr val="003296"/>
                </a:solidFill>
                <a:latin typeface="Arial"/>
                <a:ea typeface="Times New Roman"/>
                <a:cs typeface="Arial"/>
              </a:rPr>
              <a:t>most cases, the Postal Service pays for supplies or services only after delivery.  Paying for supplies or services before they're delivered is strongly discouraged. </a:t>
            </a:r>
            <a:endParaRPr lang="en-US" sz="3400" dirty="0" smtClean="0">
              <a:solidFill>
                <a:srgbClr val="003296"/>
              </a:solidFill>
              <a:latin typeface="Arial"/>
              <a:ea typeface="Times New Roman"/>
              <a:cs typeface="Arial"/>
            </a:endParaRPr>
          </a:p>
          <a:p>
            <a:pPr>
              <a:spcBef>
                <a:spcPts val="2400"/>
              </a:spcBef>
              <a:buFont typeface="Wingdings" panose="05000000000000000000" pitchFamily="2" charset="2"/>
              <a:buChar char="Ø"/>
            </a:pPr>
            <a:r>
              <a:rPr lang="en-US" sz="3400" dirty="0" smtClean="0">
                <a:solidFill>
                  <a:srgbClr val="003296"/>
                </a:solidFill>
                <a:latin typeface="Arial"/>
                <a:ea typeface="Times New Roman"/>
                <a:cs typeface="Arial"/>
              </a:rPr>
              <a:t>However</a:t>
            </a:r>
            <a:r>
              <a:rPr lang="en-US" sz="3400" dirty="0">
                <a:solidFill>
                  <a:srgbClr val="003296"/>
                </a:solidFill>
                <a:latin typeface="Arial"/>
                <a:ea typeface="Times New Roman"/>
                <a:cs typeface="Arial"/>
              </a:rPr>
              <a:t>, in instances where the common trade practice is to pay in advance and the supplier refuses delivery otherwise, advance payments are permitted under the guidelines found in Management Instruction, Advance Payments (MI FM-610-2010-2).  </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358420"/>
            <a:ext cx="8326582" cy="1143000"/>
          </a:xfrm>
        </p:spPr>
        <p:txBody>
          <a:bodyPr>
            <a:normAutofit/>
          </a:bodyPr>
          <a:lstStyle/>
          <a:p>
            <a:pPr algn="ctr"/>
            <a:r>
              <a:rPr lang="en-US" dirty="0">
                <a:solidFill>
                  <a:srgbClr val="003296"/>
                </a:solidFill>
                <a:latin typeface="Arial"/>
                <a:ea typeface="+mn-ea"/>
              </a:rPr>
              <a:t>It's Possible </a:t>
            </a:r>
            <a:r>
              <a:rPr lang="en-US" dirty="0" smtClean="0">
                <a:solidFill>
                  <a:srgbClr val="003296"/>
                </a:solidFill>
                <a:latin typeface="Arial"/>
                <a:ea typeface="+mn-ea"/>
              </a:rPr>
              <a:t>but not </a:t>
            </a:r>
            <a:r>
              <a:rPr lang="en-US" dirty="0">
                <a:solidFill>
                  <a:srgbClr val="003296"/>
                </a:solidFill>
                <a:latin typeface="Arial"/>
                <a:ea typeface="+mn-ea"/>
              </a:rPr>
              <a:t>Encouraged</a:t>
            </a:r>
            <a:endParaRPr lang="en-US" dirty="0"/>
          </a:p>
        </p:txBody>
      </p:sp>
      <p:sp>
        <p:nvSpPr>
          <p:cNvPr id="3" name="Content Placeholder 2"/>
          <p:cNvSpPr>
            <a:spLocks noGrp="1"/>
          </p:cNvSpPr>
          <p:nvPr>
            <p:ph idx="1"/>
          </p:nvPr>
        </p:nvSpPr>
        <p:spPr>
          <a:xfrm>
            <a:off x="954157" y="1113182"/>
            <a:ext cx="7074400" cy="3985289"/>
          </a:xfrm>
        </p:spPr>
        <p:txBody>
          <a:bodyPr>
            <a:normAutofit/>
          </a:bodyPr>
          <a:lstStyle/>
          <a:p>
            <a:pPr>
              <a:buFont typeface="Wingdings" panose="05000000000000000000" pitchFamily="2" charset="2"/>
              <a:buChar char="Ø"/>
            </a:pPr>
            <a:endParaRPr lang="en-US" sz="800" dirty="0" smtClean="0">
              <a:solidFill>
                <a:srgbClr val="003296"/>
              </a:solidFill>
              <a:latin typeface="Arial"/>
              <a:ea typeface="Times New Roman"/>
              <a:cs typeface="Arial"/>
            </a:endParaRPr>
          </a:p>
          <a:p>
            <a:pPr>
              <a:buFont typeface="Wingdings" panose="05000000000000000000" pitchFamily="2" charset="2"/>
              <a:buChar char="Ø"/>
            </a:pPr>
            <a:r>
              <a:rPr lang="en-US" sz="2400" dirty="0">
                <a:solidFill>
                  <a:srgbClr val="003296"/>
                </a:solidFill>
                <a:latin typeface="Arial"/>
                <a:ea typeface="Times New Roman"/>
                <a:cs typeface="Arial"/>
              </a:rPr>
              <a:t>Where paying in advance is a regular practice, it's justified to expect that to continue.  Examples include facility rentals, magazine subscriptions, booth space at conventions, tuition and software maintenance.</a:t>
            </a:r>
          </a:p>
          <a:p>
            <a:pPr>
              <a:buFont typeface="Wingdings" panose="05000000000000000000" pitchFamily="2" charset="2"/>
              <a:buChar char="Ø"/>
            </a:pPr>
            <a:endParaRPr lang="en-US" sz="800" dirty="0" smtClean="0">
              <a:solidFill>
                <a:srgbClr val="003296"/>
              </a:solidFill>
              <a:latin typeface="Arial"/>
              <a:ea typeface="Times New Roman"/>
              <a:cs typeface="Arial"/>
            </a:endParaRPr>
          </a:p>
          <a:p>
            <a:pPr>
              <a:buFont typeface="Wingdings" panose="05000000000000000000" pitchFamily="2" charset="2"/>
              <a:buChar char="Ø"/>
            </a:pPr>
            <a:r>
              <a:rPr lang="en-US" sz="2400" dirty="0">
                <a:solidFill>
                  <a:srgbClr val="003296"/>
                </a:solidFill>
                <a:latin typeface="Arial"/>
                <a:ea typeface="Times New Roman"/>
                <a:cs typeface="Arial"/>
              </a:rPr>
              <a:t>Advance payments have different approval thresholds. </a:t>
            </a:r>
          </a:p>
        </p:txBody>
      </p:sp>
    </p:spTree>
    <p:extLst>
      <p:ext uri="{BB962C8B-B14F-4D97-AF65-F5344CB8AC3E}">
        <p14:creationId xmlns:p14="http://schemas.microsoft.com/office/powerpoint/2010/main" val="2602962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358420"/>
            <a:ext cx="8326582" cy="1143000"/>
          </a:xfrm>
        </p:spPr>
        <p:txBody>
          <a:bodyPr>
            <a:normAutofit/>
          </a:bodyPr>
          <a:lstStyle/>
          <a:p>
            <a:pPr algn="ctr"/>
            <a:r>
              <a:rPr lang="en-US" dirty="0">
                <a:solidFill>
                  <a:srgbClr val="003296"/>
                </a:solidFill>
                <a:latin typeface="Arial"/>
                <a:ea typeface="+mn-ea"/>
              </a:rPr>
              <a:t>It's Possible </a:t>
            </a:r>
            <a:r>
              <a:rPr lang="en-US" dirty="0" smtClean="0">
                <a:solidFill>
                  <a:srgbClr val="003296"/>
                </a:solidFill>
                <a:latin typeface="Arial"/>
                <a:ea typeface="+mn-ea"/>
              </a:rPr>
              <a:t>but not </a:t>
            </a:r>
            <a:r>
              <a:rPr lang="en-US" dirty="0">
                <a:solidFill>
                  <a:srgbClr val="003296"/>
                </a:solidFill>
                <a:latin typeface="Arial"/>
                <a:ea typeface="+mn-ea"/>
              </a:rPr>
              <a:t>Encouraged</a:t>
            </a:r>
            <a:endParaRPr lang="en-US" dirty="0"/>
          </a:p>
        </p:txBody>
      </p:sp>
      <p:sp>
        <p:nvSpPr>
          <p:cNvPr id="3" name="Content Placeholder 2"/>
          <p:cNvSpPr>
            <a:spLocks noGrp="1"/>
          </p:cNvSpPr>
          <p:nvPr>
            <p:ph idx="1"/>
          </p:nvPr>
        </p:nvSpPr>
        <p:spPr>
          <a:xfrm>
            <a:off x="964096" y="1103746"/>
            <a:ext cx="7225747" cy="4147126"/>
          </a:xfrm>
        </p:spPr>
        <p:txBody>
          <a:bodyPr>
            <a:normAutofit lnSpcReduction="10000"/>
          </a:bodyPr>
          <a:lstStyle/>
          <a:p>
            <a:pPr>
              <a:buFont typeface="Wingdings" panose="05000000000000000000" pitchFamily="2" charset="2"/>
              <a:buChar char="Ø"/>
            </a:pPr>
            <a:endParaRPr lang="en-US" dirty="0" smtClean="0">
              <a:solidFill>
                <a:srgbClr val="003296"/>
              </a:solidFill>
              <a:latin typeface="Arial"/>
              <a:ea typeface="Times New Roman"/>
              <a:cs typeface="Arial"/>
            </a:endParaRPr>
          </a:p>
          <a:p>
            <a:pPr marL="0" indent="0">
              <a:buNone/>
            </a:pPr>
            <a:r>
              <a:rPr lang="en-US" sz="2400" dirty="0" smtClean="0">
                <a:solidFill>
                  <a:srgbClr val="003296"/>
                </a:solidFill>
                <a:latin typeface="Arial"/>
                <a:ea typeface="Times New Roman"/>
                <a:cs typeface="Arial"/>
              </a:rPr>
              <a:t>Get </a:t>
            </a:r>
            <a:r>
              <a:rPr lang="en-US" sz="2400" dirty="0">
                <a:solidFill>
                  <a:srgbClr val="003296"/>
                </a:solidFill>
                <a:latin typeface="Arial"/>
                <a:ea typeface="Times New Roman"/>
                <a:cs typeface="Arial"/>
              </a:rPr>
              <a:t>to know the advance payment policy.  </a:t>
            </a:r>
            <a:endParaRPr lang="en-US" sz="2400" dirty="0" smtClean="0">
              <a:solidFill>
                <a:srgbClr val="003296"/>
              </a:solidFill>
              <a:latin typeface="Arial"/>
              <a:ea typeface="Times New Roman"/>
              <a:cs typeface="Arial"/>
            </a:endParaRPr>
          </a:p>
          <a:p>
            <a:pPr marL="0" indent="0">
              <a:buNone/>
            </a:pPr>
            <a:endParaRPr lang="en-US" sz="1600" dirty="0">
              <a:solidFill>
                <a:srgbClr val="003296"/>
              </a:solidFill>
              <a:latin typeface="Arial"/>
              <a:ea typeface="Times New Roman"/>
              <a:cs typeface="Arial"/>
            </a:endParaRPr>
          </a:p>
          <a:p>
            <a:pPr marL="0" indent="0">
              <a:buNone/>
            </a:pPr>
            <a:r>
              <a:rPr lang="en-US" sz="2400" dirty="0" smtClean="0">
                <a:solidFill>
                  <a:srgbClr val="003296"/>
                </a:solidFill>
                <a:latin typeface="Arial"/>
                <a:ea typeface="Times New Roman"/>
                <a:cs typeface="Arial"/>
              </a:rPr>
              <a:t>It </a:t>
            </a:r>
            <a:r>
              <a:rPr lang="en-US" sz="2400" dirty="0">
                <a:solidFill>
                  <a:srgbClr val="003296"/>
                </a:solidFill>
                <a:latin typeface="Arial"/>
                <a:ea typeface="Times New Roman"/>
                <a:cs typeface="Arial"/>
              </a:rPr>
              <a:t>e</a:t>
            </a:r>
            <a:r>
              <a:rPr lang="en-US" sz="2400" dirty="0" smtClean="0">
                <a:solidFill>
                  <a:srgbClr val="003296"/>
                </a:solidFill>
                <a:latin typeface="Arial"/>
                <a:ea typeface="Times New Roman"/>
                <a:cs typeface="Arial"/>
              </a:rPr>
              <a:t>nsures </a:t>
            </a:r>
            <a:r>
              <a:rPr lang="en-US" sz="2400" dirty="0">
                <a:solidFill>
                  <a:srgbClr val="003296"/>
                </a:solidFill>
                <a:latin typeface="Arial"/>
                <a:ea typeface="Times New Roman"/>
                <a:cs typeface="Arial"/>
              </a:rPr>
              <a:t>proper management of USPS funds.  </a:t>
            </a:r>
          </a:p>
          <a:p>
            <a:pPr marL="0" indent="0">
              <a:buNone/>
            </a:pPr>
            <a:endParaRPr lang="en-US" sz="1600" dirty="0" smtClean="0">
              <a:solidFill>
                <a:srgbClr val="003296"/>
              </a:solidFill>
              <a:latin typeface="Arial"/>
              <a:ea typeface="Times New Roman"/>
              <a:cs typeface="Arial"/>
            </a:endParaRPr>
          </a:p>
          <a:p>
            <a:pPr marL="0" indent="0">
              <a:buNone/>
            </a:pPr>
            <a:r>
              <a:rPr lang="en-US" sz="2400" dirty="0" smtClean="0">
                <a:solidFill>
                  <a:srgbClr val="003296"/>
                </a:solidFill>
                <a:latin typeface="Arial"/>
                <a:ea typeface="Times New Roman"/>
                <a:cs typeface="Arial"/>
              </a:rPr>
              <a:t>And </a:t>
            </a:r>
            <a:r>
              <a:rPr lang="en-US" sz="2400" dirty="0">
                <a:solidFill>
                  <a:srgbClr val="003296"/>
                </a:solidFill>
                <a:latin typeface="Arial"/>
                <a:ea typeface="Times New Roman"/>
                <a:cs typeface="Arial"/>
              </a:rPr>
              <a:t>that's smart business</a:t>
            </a:r>
            <a:r>
              <a:rPr lang="en-US" sz="2400" dirty="0" smtClean="0">
                <a:solidFill>
                  <a:srgbClr val="003296"/>
                </a:solidFill>
                <a:latin typeface="Arial"/>
                <a:ea typeface="Times New Roman"/>
                <a:cs typeface="Arial"/>
              </a:rPr>
              <a:t>.</a:t>
            </a:r>
          </a:p>
          <a:p>
            <a:pPr marL="0" indent="0">
              <a:buNone/>
            </a:pPr>
            <a:endParaRPr lang="en-US" sz="2400" dirty="0">
              <a:solidFill>
                <a:srgbClr val="003296"/>
              </a:solidFill>
              <a:latin typeface="Arial"/>
              <a:ea typeface="Times New Roman"/>
              <a:cs typeface="Arial"/>
            </a:endParaRPr>
          </a:p>
          <a:p>
            <a:pPr marL="0" indent="0">
              <a:buNone/>
            </a:pPr>
            <a:r>
              <a:rPr lang="en-US" sz="1600" i="1" dirty="0">
                <a:solidFill>
                  <a:srgbClr val="003296"/>
                </a:solidFill>
              </a:rPr>
              <a:t>Find the MI (MI FM-610-2010-2) on advance payments at</a:t>
            </a:r>
            <a:r>
              <a:rPr lang="en-US" sz="1600" i="1" dirty="0" smtClean="0">
                <a:solidFill>
                  <a:srgbClr val="003296"/>
                </a:solidFill>
              </a:rPr>
              <a:t>:</a:t>
            </a:r>
            <a:endParaRPr lang="en-US" sz="1600" dirty="0">
              <a:solidFill>
                <a:srgbClr val="003296"/>
              </a:solidFill>
            </a:endParaRPr>
          </a:p>
          <a:p>
            <a:pPr marL="0" indent="0">
              <a:buNone/>
            </a:pPr>
            <a:r>
              <a:rPr lang="en-US" sz="1600" i="1" dirty="0">
                <a:solidFill>
                  <a:srgbClr val="003296"/>
                </a:solidFill>
              </a:rPr>
              <a:t>http://blue.usps.gov/cpim/ftp/manage/fm610102.pdf</a:t>
            </a:r>
            <a:endParaRPr lang="en-US" sz="1600" dirty="0">
              <a:solidFill>
                <a:srgbClr val="003296"/>
              </a:solidFill>
            </a:endParaRPr>
          </a:p>
          <a:p>
            <a:pPr marL="0" indent="0">
              <a:buNone/>
            </a:pPr>
            <a:endParaRPr lang="en-US" sz="2400" dirty="0" smtClean="0">
              <a:latin typeface="Arial"/>
              <a:ea typeface="Times New Roman"/>
              <a:cs typeface="Arial"/>
            </a:endParaRPr>
          </a:p>
          <a:p>
            <a:pPr marL="0" indent="0">
              <a:buNone/>
            </a:pPr>
            <a:endParaRPr lang="en-US" dirty="0">
              <a:latin typeface="Arial"/>
              <a:ea typeface="Times New Roman"/>
              <a:cs typeface="Arial"/>
            </a:endParaRPr>
          </a:p>
          <a:p>
            <a:pPr marL="0" indent="0">
              <a:buNone/>
            </a:pPr>
            <a:endParaRPr lang="en-US" dirty="0">
              <a:latin typeface="Arial"/>
              <a:ea typeface="Times New Roman"/>
              <a:cs typeface="Arial"/>
            </a:endParaRPr>
          </a:p>
        </p:txBody>
      </p:sp>
    </p:spTree>
    <p:extLst>
      <p:ext uri="{BB962C8B-B14F-4D97-AF65-F5344CB8AC3E}">
        <p14:creationId xmlns:p14="http://schemas.microsoft.com/office/powerpoint/2010/main" val="2581452417"/>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396</TotalTime>
  <Words>166</Words>
  <Application>Microsoft Office PowerPoint</Application>
  <PresentationFormat>On-screen Show (4:3)</PresentationFormat>
  <Paragraphs>21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Helvetica</vt:lpstr>
      <vt:lpstr>Times New Roman</vt:lpstr>
      <vt:lpstr>Wingdings</vt:lpstr>
      <vt:lpstr>YSBM_Template</vt:lpstr>
      <vt:lpstr>It's Possible but not Encouraged </vt:lpstr>
      <vt:lpstr>It's Possible but not Encouraged</vt:lpstr>
      <vt:lpstr>It's Possible but not Encouraged</vt:lpstr>
      <vt:lpstr>It's Possible but not Encouraged</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Johnson, Brittany M - Washington, DC</cp:lastModifiedBy>
  <cp:revision>28</cp:revision>
  <cp:lastPrinted>2015-09-16T19:02:41Z</cp:lastPrinted>
  <dcterms:created xsi:type="dcterms:W3CDTF">2014-08-01T15:55:50Z</dcterms:created>
  <dcterms:modified xsi:type="dcterms:W3CDTF">2019-03-26T12:30:27Z</dcterms:modified>
</cp:coreProperties>
</file>