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004C88"/>
    <a:srgbClr val="333399"/>
    <a:srgbClr val="72A52D"/>
    <a:srgbClr val="004175"/>
    <a:srgbClr val="0D50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142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413710"/>
            <a:ext cx="9143999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  <a:t>Looking </a:t>
            </a: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>for </a:t>
            </a:r>
            <a: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  <a:t>a</a:t>
            </a: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> </a:t>
            </a:r>
            <a: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  <a:t>New Job?  </a:t>
            </a: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>Avoid </a:t>
            </a:r>
            <a: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  <a:t>This Pitfall</a:t>
            </a: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4566"/>
            <a:ext cx="9143999" cy="1143000"/>
          </a:xfrm>
        </p:spPr>
        <p:txBody>
          <a:bodyPr>
            <a:noAutofit/>
          </a:bodyPr>
          <a:lstStyle/>
          <a:p>
            <a:pPr algn="ctr"/>
            <a:r>
              <a:rPr lang="en-US" sz="3700" dirty="0">
                <a:solidFill>
                  <a:srgbClr val="003296"/>
                </a:solidFill>
                <a:latin typeface="Arial"/>
                <a:ea typeface="+mn-ea"/>
              </a:rPr>
              <a:t>Looking </a:t>
            </a:r>
            <a:r>
              <a:rPr lang="en-US" sz="3700" dirty="0" smtClean="0">
                <a:solidFill>
                  <a:srgbClr val="003296"/>
                </a:solidFill>
                <a:latin typeface="Arial"/>
                <a:ea typeface="+mn-ea"/>
              </a:rPr>
              <a:t>for a </a:t>
            </a:r>
            <a:r>
              <a:rPr lang="en-US" sz="3700" dirty="0">
                <a:solidFill>
                  <a:srgbClr val="003296"/>
                </a:solidFill>
                <a:latin typeface="Arial"/>
                <a:ea typeface="+mn-ea"/>
              </a:rPr>
              <a:t>New Job?  Avoid This Pitfall</a:t>
            </a:r>
            <a:endParaRPr lang="en-US" sz="3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371600"/>
            <a:ext cx="7420353" cy="4419599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You </a:t>
            </a:r>
            <a:r>
              <a:rPr lang="en-US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may accept an offer of meals, lodging, transportation, and other benefits customarily provided by a prospective employer. 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But </a:t>
            </a:r>
            <a:r>
              <a:rPr lang="en-US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if the prospective employer has interests that could be affected by performance or nonperformance of the employee’s duties, you need to get clearance from the Ethics Office before taking any action.</a:t>
            </a:r>
          </a:p>
          <a:p>
            <a:pPr marL="0" indent="0">
              <a:buNone/>
            </a:pPr>
            <a:endParaRPr lang="en-US" dirty="0">
              <a:solidFill>
                <a:srgbClr val="F4940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58420"/>
            <a:ext cx="9143999" cy="1143000"/>
          </a:xfrm>
        </p:spPr>
        <p:txBody>
          <a:bodyPr>
            <a:normAutofit/>
          </a:bodyPr>
          <a:lstStyle/>
          <a:p>
            <a:pPr algn="ctr"/>
            <a:r>
              <a:rPr lang="en-US" sz="3700" dirty="0">
                <a:solidFill>
                  <a:srgbClr val="003296"/>
                </a:solidFill>
                <a:latin typeface="Arial"/>
              </a:rPr>
              <a:t>Looking </a:t>
            </a:r>
            <a:r>
              <a:rPr lang="en-US" sz="3700" dirty="0" smtClean="0">
                <a:solidFill>
                  <a:srgbClr val="003296"/>
                </a:solidFill>
                <a:latin typeface="Arial"/>
              </a:rPr>
              <a:t>for a </a:t>
            </a:r>
            <a:r>
              <a:rPr lang="en-US" sz="3700" dirty="0">
                <a:solidFill>
                  <a:srgbClr val="003296"/>
                </a:solidFill>
                <a:latin typeface="Arial"/>
              </a:rPr>
              <a:t>New Job?  Avoid This Pitfall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4278" y="935922"/>
            <a:ext cx="7295322" cy="4730586"/>
          </a:xfrm>
        </p:spPr>
        <p:txBody>
          <a:bodyPr>
            <a:noAutofit/>
          </a:bodyPr>
          <a:lstStyle/>
          <a:p>
            <a:pPr marL="0" indent="0">
              <a:spcAft>
                <a:spcPts val="0"/>
              </a:spcAft>
              <a:buNone/>
            </a:pPr>
            <a:endParaRPr lang="en-US" sz="1600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3296"/>
                </a:solidFill>
                <a:latin typeface="Arial"/>
              </a:rPr>
              <a:t>Seeking </a:t>
            </a:r>
            <a:r>
              <a:rPr lang="en-US" sz="2400" dirty="0">
                <a:solidFill>
                  <a:srgbClr val="003296"/>
                </a:solidFill>
                <a:latin typeface="Arial"/>
              </a:rPr>
              <a:t>employment with a company that you work with in your postal capacity could result in criminal </a:t>
            </a:r>
            <a:r>
              <a:rPr lang="en-US" sz="2400" dirty="0" smtClean="0">
                <a:solidFill>
                  <a:srgbClr val="003296"/>
                </a:solidFill>
                <a:latin typeface="Arial"/>
              </a:rPr>
              <a:t>liability.</a:t>
            </a:r>
          </a:p>
          <a:p>
            <a:pPr marL="0" indent="0">
              <a:spcAft>
                <a:spcPts val="0"/>
              </a:spcAft>
              <a:buNone/>
            </a:pPr>
            <a:endParaRPr lang="en-US" sz="800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3296"/>
                </a:solidFill>
                <a:latin typeface="Arial"/>
              </a:rPr>
              <a:t>By contacting the Ethics Office prior to seeking employment, </a:t>
            </a:r>
            <a:r>
              <a:rPr lang="en-US" sz="2400" dirty="0">
                <a:solidFill>
                  <a:srgbClr val="003296"/>
                </a:solidFill>
                <a:latin typeface="Arial"/>
              </a:rPr>
              <a:t>you not only preserve the Postal Service’s reputation for fairness and honesty, </a:t>
            </a:r>
            <a:r>
              <a:rPr lang="en-US" sz="2400" dirty="0" smtClean="0">
                <a:solidFill>
                  <a:srgbClr val="003296"/>
                </a:solidFill>
                <a:latin typeface="Arial"/>
              </a:rPr>
              <a:t>but you also keep yourself on </a:t>
            </a:r>
            <a:r>
              <a:rPr lang="en-US" sz="2400" dirty="0">
                <a:solidFill>
                  <a:srgbClr val="003296"/>
                </a:solidFill>
                <a:latin typeface="Arial"/>
              </a:rPr>
              <a:t>the right side of the </a:t>
            </a:r>
            <a:r>
              <a:rPr lang="en-US" sz="2400" dirty="0" smtClean="0">
                <a:solidFill>
                  <a:srgbClr val="003296"/>
                </a:solidFill>
                <a:latin typeface="Arial"/>
              </a:rPr>
              <a:t>law.</a:t>
            </a:r>
          </a:p>
          <a:p>
            <a:pPr marL="0" indent="0">
              <a:spcAft>
                <a:spcPts val="0"/>
              </a:spcAft>
              <a:buNone/>
            </a:pPr>
            <a:endParaRPr lang="en-US" sz="800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3296"/>
                </a:solidFill>
                <a:latin typeface="Arial"/>
              </a:rPr>
              <a:t>And that’s </a:t>
            </a:r>
            <a:r>
              <a:rPr lang="en-US" sz="2400" i="1" dirty="0" smtClean="0">
                <a:solidFill>
                  <a:srgbClr val="003296"/>
                </a:solidFill>
                <a:latin typeface="Arial"/>
              </a:rPr>
              <a:t>always</a:t>
            </a:r>
            <a:r>
              <a:rPr lang="en-US" sz="2400" dirty="0" smtClean="0">
                <a:solidFill>
                  <a:srgbClr val="003296"/>
                </a:solidFill>
                <a:latin typeface="Arial"/>
              </a:rPr>
              <a:t> smart business.</a:t>
            </a:r>
          </a:p>
          <a:p>
            <a:pPr marL="0" indent="0">
              <a:buNone/>
            </a:pPr>
            <a:endParaRPr lang="en-US" sz="2400" i="1" dirty="0">
              <a:solidFill>
                <a:srgbClr val="F4940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buNone/>
            </a:pPr>
            <a:r>
              <a:rPr lang="en-US" sz="1800" i="1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Contact </a:t>
            </a:r>
            <a:r>
              <a:rPr lang="en-US" sz="1800" i="1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the Ethics Office (ethics.help@usps.gov) </a:t>
            </a:r>
            <a:r>
              <a:rPr lang="en-US" sz="1800" i="1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for more </a:t>
            </a:r>
            <a:r>
              <a:rPr lang="en-US" sz="1800" i="1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guidance.</a:t>
            </a:r>
            <a:endParaRPr lang="en-US" sz="1800" dirty="0">
              <a:solidFill>
                <a:srgbClr val="0032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</TotalTime>
  <Words>146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Times New Roman</vt:lpstr>
      <vt:lpstr>Wingdings</vt:lpstr>
      <vt:lpstr>YSBM_Template</vt:lpstr>
      <vt:lpstr> Looking for a New Job?   Avoid This Pitfall </vt:lpstr>
      <vt:lpstr>Looking for a New Job?  Avoid This Pitfall</vt:lpstr>
      <vt:lpstr>Looking for a New Job?  Avoid This Pitfall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Johnson, Brittany M - Washington, DC</cp:lastModifiedBy>
  <cp:revision>19</cp:revision>
  <dcterms:created xsi:type="dcterms:W3CDTF">2014-08-01T15:55:50Z</dcterms:created>
  <dcterms:modified xsi:type="dcterms:W3CDTF">2019-03-25T16:59:08Z</dcterms:modified>
</cp:coreProperties>
</file>