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891"/>
    <a:srgbClr val="0F4D96"/>
    <a:srgbClr val="004C88"/>
    <a:srgbClr val="004175"/>
    <a:srgbClr val="F49406"/>
    <a:srgbClr val="72A52D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194891"/>
                </a:solidFill>
                <a:latin typeface="Arial"/>
                <a:ea typeface="Calibri"/>
              </a:rPr>
              <a:t>Mr. Scrooge does not work in the Ethics Office</a:t>
            </a:r>
            <a:endParaRPr lang="en-US" sz="4400" dirty="0">
              <a:solidFill>
                <a:srgbClr val="1948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194891"/>
                </a:solidFill>
                <a:latin typeface="Arial"/>
                <a:ea typeface="Calibri"/>
              </a:rPr>
              <a:t>Mr. Scrooge does not work in the Ethics Office</a:t>
            </a:r>
            <a:endParaRPr lang="en-US" sz="4000" dirty="0">
              <a:solidFill>
                <a:srgbClr val="1948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27610"/>
            <a:ext cx="7420353" cy="46484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4C88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One </a:t>
            </a:r>
            <a:r>
              <a:rPr lang="en-US" sz="2400" dirty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of the exceptions to the rule prohibiting gifts to superiors allows an employee to accept a non-cash gift valued at $10.00 or less from a subordinate or lesser paid employee on an occasional basis, such as birthdays or holidays.  </a:t>
            </a:r>
            <a:endParaRPr lang="en-US" sz="2400" dirty="0" smtClean="0">
              <a:solidFill>
                <a:srgbClr val="194891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1600" dirty="0">
              <a:solidFill>
                <a:srgbClr val="194891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Likewise, a Postal Service employee may give a non-cash gift valued at $10.00 or less to a superior or higher paid employee on such occasions. 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194891"/>
                </a:solidFill>
                <a:latin typeface="Arial"/>
                <a:ea typeface="Calibri"/>
              </a:rPr>
              <a:t>Mr. Scrooge does not work in the Ethics Office</a:t>
            </a:r>
            <a:endParaRPr lang="en-US" dirty="0">
              <a:solidFill>
                <a:srgbClr val="19489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1600200"/>
            <a:ext cx="7225747" cy="408498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194891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Therefore, everyone </a:t>
            </a:r>
            <a:r>
              <a:rPr lang="en-US" sz="3400" dirty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may participate in a holiday gift exchange or similar activity as long as the gifts are worth $10.00 or </a:t>
            </a:r>
            <a:r>
              <a:rPr lang="en-US" sz="3400" dirty="0" smtClean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less </a:t>
            </a:r>
            <a:r>
              <a:rPr lang="en-US" sz="3400" dirty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and are not cash. </a:t>
            </a:r>
          </a:p>
          <a:p>
            <a:pPr marL="0" indent="0">
              <a:buNone/>
            </a:pPr>
            <a:endParaRPr lang="en-US" sz="1100" dirty="0">
              <a:solidFill>
                <a:srgbClr val="19489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194891"/>
                </a:solidFill>
                <a:latin typeface="Arial" pitchFamily="34" charset="0"/>
                <a:cs typeface="Arial" pitchFamily="34" charset="0"/>
              </a:rPr>
              <a:t>Voluntary gift exchanges can improve morale as long as they are done within the rules.</a:t>
            </a:r>
          </a:p>
          <a:p>
            <a:pPr marL="0" indent="0">
              <a:buNone/>
            </a:pPr>
            <a:endParaRPr lang="en-US" sz="1100" dirty="0" smtClean="0">
              <a:solidFill>
                <a:srgbClr val="19489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19489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400" dirty="0" smtClean="0">
                <a:solidFill>
                  <a:srgbClr val="194891"/>
                </a:solidFill>
                <a:latin typeface="Arial" pitchFamily="34" charset="0"/>
                <a:cs typeface="Arial" pitchFamily="34" charset="0"/>
              </a:rPr>
              <a:t>nd that’s smart business</a:t>
            </a:r>
            <a:r>
              <a:rPr lang="en-US" dirty="0" smtClean="0">
                <a:solidFill>
                  <a:srgbClr val="19489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dirty="0">
              <a:solidFill>
                <a:srgbClr val="19489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194891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000" i="1" dirty="0">
                <a:solidFill>
                  <a:srgbClr val="194891"/>
                </a:solidFill>
                <a:latin typeface="Arial"/>
                <a:ea typeface="Times New Roman"/>
                <a:cs typeface="Arial"/>
              </a:rPr>
              <a:t>the Ethics Office (ethics.help@usps.gov) for guidance.</a:t>
            </a:r>
            <a:endParaRPr lang="en-US" dirty="0">
              <a:solidFill>
                <a:srgbClr val="194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161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Mr. Scrooge does not work in the Ethics Office</vt:lpstr>
      <vt:lpstr>Mr. Scrooge does not work in the Ethics Office</vt:lpstr>
      <vt:lpstr>Mr. Scrooge does not work in the Ethics Office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24</cp:revision>
  <dcterms:created xsi:type="dcterms:W3CDTF">2014-08-01T15:55:50Z</dcterms:created>
  <dcterms:modified xsi:type="dcterms:W3CDTF">2019-03-25T16:36:36Z</dcterms:modified>
</cp:coreProperties>
</file>