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49A2"/>
    <a:srgbClr val="F49406"/>
    <a:srgbClr val="FFC000"/>
    <a:srgbClr val="72A52D"/>
    <a:srgbClr val="004175"/>
    <a:srgbClr val="0D5089"/>
    <a:srgbClr val="004C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YSCM_image.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646590" y="4420394"/>
            <a:ext cx="6879940" cy="1470025"/>
          </a:xfrm>
        </p:spPr>
        <p:txBody>
          <a:bodyPr anchor="t">
            <a:normAutofit/>
          </a:bodyPr>
          <a:lstStyle>
            <a:lvl1pPr algn="l">
              <a:defRPr sz="4000">
                <a:solidFill>
                  <a:srgbClr val="0D5089"/>
                </a:solidFill>
                <a:latin typeface="Helvetica"/>
                <a:cs typeface="Helvetica"/>
              </a:defRPr>
            </a:lvl1pPr>
          </a:lstStyle>
          <a:p>
            <a:r>
              <a:rPr lang="en-US" smtClean="0"/>
              <a:t>Click to edit Master title style</a:t>
            </a:r>
            <a:endParaRPr lang="en-US" dirty="0"/>
          </a:p>
        </p:txBody>
      </p:sp>
    </p:spTree>
    <p:extLst>
      <p:ext uri="{BB962C8B-B14F-4D97-AF65-F5344CB8AC3E}">
        <p14:creationId xmlns:p14="http://schemas.microsoft.com/office/powerpoint/2010/main" val="1926894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YSCM_image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285480" y="1357029"/>
            <a:ext cx="7420353" cy="1143000"/>
          </a:xfrm>
        </p:spPr>
        <p:txBody>
          <a:bodyPr anchor="t"/>
          <a:lstStyle>
            <a:lvl1pPr algn="l">
              <a:defRPr>
                <a:solidFill>
                  <a:srgbClr val="0D5089"/>
                </a:solidFill>
                <a:latin typeface="Helvetica"/>
                <a:cs typeface="Helvetica"/>
              </a:defRPr>
            </a:lvl1pPr>
          </a:lstStyle>
          <a:p>
            <a:r>
              <a:rPr lang="en-US" smtClean="0"/>
              <a:t>Click to edit Master title style</a:t>
            </a:r>
            <a:endParaRPr lang="en-US" dirty="0"/>
          </a:p>
        </p:txBody>
      </p:sp>
      <p:sp>
        <p:nvSpPr>
          <p:cNvPr id="3" name="Content Placeholder 2"/>
          <p:cNvSpPr>
            <a:spLocks noGrp="1"/>
          </p:cNvSpPr>
          <p:nvPr>
            <p:ph idx="1"/>
          </p:nvPr>
        </p:nvSpPr>
        <p:spPr>
          <a:xfrm>
            <a:off x="1125926" y="2500029"/>
            <a:ext cx="7420353" cy="3313756"/>
          </a:xfrm>
        </p:spPr>
        <p:txBody>
          <a:bodyPr/>
          <a:lstStyle>
            <a:lvl1pPr>
              <a:spcBef>
                <a:spcPts val="600"/>
              </a:spcBef>
              <a:spcAft>
                <a:spcPts val="600"/>
              </a:spcAft>
              <a:defRPr>
                <a:solidFill>
                  <a:srgbClr val="0D5089"/>
                </a:solidFill>
                <a:latin typeface="Helvetica"/>
                <a:cs typeface="Helvetica"/>
              </a:defRPr>
            </a:lvl1pPr>
            <a:lvl2pPr marL="742950" indent="-285750">
              <a:spcBef>
                <a:spcPts val="600"/>
              </a:spcBef>
              <a:spcAft>
                <a:spcPts val="600"/>
              </a:spcAft>
              <a:buFont typeface="Arial"/>
              <a:buChar char="•"/>
              <a:defRPr>
                <a:solidFill>
                  <a:srgbClr val="0D5089"/>
                </a:solidFill>
                <a:latin typeface="Helvetica"/>
                <a:cs typeface="Helvetica"/>
              </a:defRPr>
            </a:lvl2pPr>
            <a:lvl3pPr>
              <a:spcBef>
                <a:spcPts val="600"/>
              </a:spcBef>
              <a:spcAft>
                <a:spcPts val="600"/>
              </a:spcAft>
              <a:defRPr>
                <a:solidFill>
                  <a:srgbClr val="0D5089"/>
                </a:solidFill>
                <a:latin typeface="Helvetica"/>
                <a:cs typeface="Helvetica"/>
              </a:defRPr>
            </a:lvl3pPr>
            <a:lvl4pPr>
              <a:defRPr>
                <a:solidFill>
                  <a:srgbClr val="0D5089"/>
                </a:solidFill>
                <a:latin typeface="Helvetica"/>
                <a:cs typeface="Helvetica"/>
              </a:defRPr>
            </a:lvl4pPr>
            <a:lvl5pPr>
              <a:defRPr>
                <a:solidFill>
                  <a:srgbClr val="0D5089"/>
                </a:solidFill>
                <a:latin typeface="Helvetica"/>
                <a:cs typeface="Helvetica"/>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78155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727B9-E0E5-C64D-B9EB-E1E6ED80DA53}" type="datetimeFigureOut">
              <a:rPr lang="en-US" smtClean="0"/>
              <a:t>2/12/2019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5605BD-D60B-8143-B545-81922F08A4E9}" type="slidenum">
              <a:rPr lang="en-US" smtClean="0"/>
              <a:t>‹#›</a:t>
            </a:fld>
            <a:endParaRPr lang="en-US"/>
          </a:p>
        </p:txBody>
      </p:sp>
    </p:spTree>
    <p:extLst>
      <p:ext uri="{BB962C8B-B14F-4D97-AF65-F5344CB8AC3E}">
        <p14:creationId xmlns:p14="http://schemas.microsoft.com/office/powerpoint/2010/main" val="385055466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297214"/>
            <a:ext cx="9144000" cy="1560786"/>
          </a:xfrm>
        </p:spPr>
        <p:txBody>
          <a:bodyPr>
            <a:normAutofit fontScale="90000"/>
          </a:bodyPr>
          <a:lstStyle/>
          <a:p>
            <a:pPr algn="ctr"/>
            <a:r>
              <a:rPr lang="en-US" sz="4900" dirty="0" smtClean="0">
                <a:solidFill>
                  <a:srgbClr val="003296"/>
                </a:solidFill>
                <a:latin typeface="Arial"/>
              </a:rPr>
              <a:t>Gone But Not Forgotten</a:t>
            </a:r>
            <a:r>
              <a:rPr lang="en-US" sz="4400" dirty="0" smtClean="0">
                <a:solidFill>
                  <a:srgbClr val="003296"/>
                </a:solidFill>
                <a:latin typeface="Arial"/>
                <a:ea typeface="+mn-ea"/>
              </a:rPr>
              <a:t/>
            </a:r>
            <a:br>
              <a:rPr lang="en-US" sz="4400" dirty="0" smtClean="0">
                <a:solidFill>
                  <a:srgbClr val="003296"/>
                </a:solidFill>
                <a:latin typeface="Arial"/>
                <a:ea typeface="+mn-ea"/>
              </a:rPr>
            </a:br>
            <a:r>
              <a:rPr lang="en-US" sz="4400" dirty="0" smtClean="0">
                <a:solidFill>
                  <a:srgbClr val="003296"/>
                </a:solidFill>
                <a:latin typeface="Arial"/>
                <a:ea typeface="+mn-ea"/>
              </a:rPr>
              <a:t/>
            </a:r>
            <a:br>
              <a:rPr lang="en-US" sz="4400" dirty="0" smtClean="0">
                <a:solidFill>
                  <a:srgbClr val="003296"/>
                </a:solidFill>
                <a:latin typeface="Arial"/>
                <a:ea typeface="+mn-ea"/>
              </a:rPr>
            </a:br>
            <a:endParaRPr lang="en-US" sz="4400" dirty="0">
              <a:latin typeface="Arial" panose="020B0604020202020204" pitchFamily="34" charset="0"/>
              <a:cs typeface="Arial" panose="020B0604020202020204" pitchFamily="34" charset="0"/>
            </a:endParaRPr>
          </a:p>
        </p:txBody>
      </p:sp>
      <p:sp>
        <p:nvSpPr>
          <p:cNvPr id="3" name="TextBox 2"/>
          <p:cNvSpPr txBox="1"/>
          <p:nvPr/>
        </p:nvSpPr>
        <p:spPr>
          <a:xfrm>
            <a:off x="0" y="6655293"/>
            <a:ext cx="835485" cy="184666"/>
          </a:xfrm>
          <a:prstGeom prst="rect">
            <a:avLst/>
          </a:prstGeom>
          <a:noFill/>
        </p:spPr>
        <p:txBody>
          <a:bodyPr wrap="none" rtlCol="0">
            <a:spAutoFit/>
          </a:bodyPr>
          <a:lstStyle/>
          <a:p>
            <a:pPr algn="ctr"/>
            <a:r>
              <a:rPr lang="en-US" sz="600" dirty="0">
                <a:latin typeface="Arial" panose="020B0604020202020204" pitchFamily="34" charset="0"/>
                <a:cs typeface="Arial" panose="020B0604020202020204" pitchFamily="34" charset="0"/>
              </a:rPr>
              <a:t>508mh-02/12/2019</a:t>
            </a:r>
          </a:p>
        </p:txBody>
      </p:sp>
    </p:spTree>
    <p:extLst>
      <p:ext uri="{BB962C8B-B14F-4D97-AF65-F5344CB8AC3E}">
        <p14:creationId xmlns:p14="http://schemas.microsoft.com/office/powerpoint/2010/main" val="3497351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1823" y="627613"/>
            <a:ext cx="7420353" cy="1143000"/>
          </a:xfrm>
        </p:spPr>
        <p:txBody>
          <a:bodyPr>
            <a:noAutofit/>
          </a:bodyPr>
          <a:lstStyle/>
          <a:p>
            <a:r>
              <a:rPr lang="en-US" dirty="0">
                <a:solidFill>
                  <a:srgbClr val="003296"/>
                </a:solidFill>
                <a:latin typeface="Arial"/>
              </a:rPr>
              <a:t>Gone But Not Forgotten</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a:xfrm>
            <a:off x="1051281" y="1917426"/>
            <a:ext cx="7420353" cy="3313756"/>
          </a:xfrm>
        </p:spPr>
        <p:txBody>
          <a:bodyPr>
            <a:noAutofit/>
          </a:bodyPr>
          <a:lstStyle/>
          <a:p>
            <a:pPr marL="0" indent="0">
              <a:buNone/>
            </a:pPr>
            <a:r>
              <a:rPr lang="en-US" sz="2400" dirty="0">
                <a:solidFill>
                  <a:srgbClr val="1D49A2"/>
                </a:solidFill>
              </a:rPr>
              <a:t>Delete doesn’t mean disappear</a:t>
            </a:r>
            <a:r>
              <a:rPr lang="en-US" sz="2400" dirty="0" smtClean="0">
                <a:solidFill>
                  <a:srgbClr val="1D49A2"/>
                </a:solidFill>
              </a:rPr>
              <a:t>.</a:t>
            </a:r>
          </a:p>
          <a:p>
            <a:pPr marL="0" indent="0">
              <a:buNone/>
            </a:pPr>
            <a:endParaRPr lang="en-US" sz="2400" dirty="0">
              <a:solidFill>
                <a:srgbClr val="1D49A2"/>
              </a:solidFill>
            </a:endParaRPr>
          </a:p>
          <a:p>
            <a:pPr marL="0" indent="0">
              <a:buNone/>
            </a:pPr>
            <a:r>
              <a:rPr lang="en-US" sz="2400" dirty="0" smtClean="0">
                <a:solidFill>
                  <a:srgbClr val="1D49A2"/>
                </a:solidFill>
              </a:rPr>
              <a:t>Did </a:t>
            </a:r>
            <a:r>
              <a:rPr lang="en-US" sz="2400" dirty="0">
                <a:solidFill>
                  <a:srgbClr val="1D49A2"/>
                </a:solidFill>
              </a:rPr>
              <a:t>you know that the Postal Service stores your emails even when you delete them from your inbox? They’re retained for quite some time and could contain information requested under the Freedom of Information Act or in another legal proceeding. It takes a lot of resources to review messages and determine whether to disclose them. </a:t>
            </a:r>
          </a:p>
          <a:p>
            <a:pPr marL="0" indent="0">
              <a:buNone/>
            </a:pPr>
            <a:r>
              <a:rPr lang="en-US" sz="2400" dirty="0" smtClean="0">
                <a:solidFill>
                  <a:srgbClr val="1D49A2"/>
                </a:solidFill>
              </a:rPr>
              <a:t> </a:t>
            </a:r>
            <a:endParaRPr lang="en-US" sz="2400" dirty="0">
              <a:solidFill>
                <a:srgbClr val="1D49A2"/>
              </a:solidFill>
            </a:endParaRPr>
          </a:p>
          <a:p>
            <a:endParaRPr lang="en-US" sz="2400" dirty="0" smtClean="0">
              <a:solidFill>
                <a:srgbClr val="1D49A2"/>
              </a:solidFill>
              <a:latin typeface="Arial"/>
              <a:ea typeface="Times New Roman"/>
              <a:cs typeface="Arial"/>
            </a:endParaRPr>
          </a:p>
        </p:txBody>
      </p:sp>
    </p:spTree>
    <p:extLst>
      <p:ext uri="{BB962C8B-B14F-4D97-AF65-F5344CB8AC3E}">
        <p14:creationId xmlns:p14="http://schemas.microsoft.com/office/powerpoint/2010/main" val="3125533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561" y="451960"/>
            <a:ext cx="7420353" cy="1143000"/>
          </a:xfrm>
        </p:spPr>
        <p:txBody>
          <a:bodyPr>
            <a:normAutofit/>
          </a:bodyPr>
          <a:lstStyle/>
          <a:p>
            <a:r>
              <a:rPr lang="en-US" dirty="0">
                <a:solidFill>
                  <a:srgbClr val="003296"/>
                </a:solidFill>
                <a:latin typeface="Arial"/>
              </a:rPr>
              <a:t>Gone But Not </a:t>
            </a:r>
            <a:r>
              <a:rPr lang="en-US" dirty="0" smtClean="0">
                <a:solidFill>
                  <a:srgbClr val="003296"/>
                </a:solidFill>
                <a:latin typeface="Arial"/>
              </a:rPr>
              <a:t>Forgotten </a:t>
            </a:r>
            <a:r>
              <a:rPr lang="en-US" sz="3600" dirty="0" smtClean="0">
                <a:latin typeface="Arial" panose="020B0604020202020204" pitchFamily="34" charset="0"/>
                <a:cs typeface="Arial" panose="020B0604020202020204" pitchFamily="34" charset="0"/>
              </a:rPr>
              <a:t>(2)</a:t>
            </a:r>
            <a:endParaRPr lang="en-US" sz="3600" dirty="0"/>
          </a:p>
        </p:txBody>
      </p:sp>
      <p:sp>
        <p:nvSpPr>
          <p:cNvPr id="3" name="Content Placeholder 2"/>
          <p:cNvSpPr>
            <a:spLocks noGrp="1"/>
          </p:cNvSpPr>
          <p:nvPr>
            <p:ph idx="1"/>
          </p:nvPr>
        </p:nvSpPr>
        <p:spPr>
          <a:xfrm>
            <a:off x="1125926" y="1902870"/>
            <a:ext cx="7420353" cy="3313756"/>
          </a:xfrm>
        </p:spPr>
        <p:txBody>
          <a:bodyPr>
            <a:normAutofit fontScale="85000" lnSpcReduction="20000"/>
          </a:bodyPr>
          <a:lstStyle/>
          <a:p>
            <a:pPr marL="0" indent="0">
              <a:buNone/>
            </a:pPr>
            <a:r>
              <a:rPr lang="en-US" sz="2400" dirty="0">
                <a:solidFill>
                  <a:srgbClr val="1D49A2"/>
                </a:solidFill>
              </a:rPr>
              <a:t>Every time you create an email, make sure there’s a business reason for sending it. Don’t mix personal information with business information and try to keep email chains limited to one subject. And, you could always try a good old fashioned phone call. </a:t>
            </a:r>
          </a:p>
          <a:p>
            <a:pPr marL="0" indent="0">
              <a:buNone/>
            </a:pPr>
            <a:endParaRPr lang="en-US" sz="2400" dirty="0">
              <a:solidFill>
                <a:srgbClr val="1D49A2"/>
              </a:solidFill>
            </a:endParaRPr>
          </a:p>
          <a:p>
            <a:pPr marL="0" indent="0">
              <a:buNone/>
            </a:pPr>
            <a:r>
              <a:rPr lang="en-US" sz="2400" dirty="0">
                <a:solidFill>
                  <a:srgbClr val="1D49A2"/>
                </a:solidFill>
              </a:rPr>
              <a:t>Exercising good email etiquette helps the Postal Service respond to its information disclosure obligations. </a:t>
            </a:r>
          </a:p>
          <a:p>
            <a:pPr marL="0" indent="0">
              <a:buNone/>
            </a:pPr>
            <a:endParaRPr lang="en-US" sz="2400" dirty="0">
              <a:solidFill>
                <a:srgbClr val="1D49A2"/>
              </a:solidFill>
            </a:endParaRPr>
          </a:p>
          <a:p>
            <a:pPr marL="0" indent="0">
              <a:buNone/>
            </a:pPr>
            <a:r>
              <a:rPr lang="en-US" sz="2400" dirty="0">
                <a:solidFill>
                  <a:srgbClr val="1D49A2"/>
                </a:solidFill>
              </a:rPr>
              <a:t>And that’s smart business.</a:t>
            </a:r>
          </a:p>
          <a:p>
            <a:pPr marL="0" indent="0">
              <a:buNone/>
            </a:pPr>
            <a:endParaRPr lang="en-US" dirty="0"/>
          </a:p>
        </p:txBody>
      </p:sp>
    </p:spTree>
    <p:extLst>
      <p:ext uri="{BB962C8B-B14F-4D97-AF65-F5344CB8AC3E}">
        <p14:creationId xmlns:p14="http://schemas.microsoft.com/office/powerpoint/2010/main" val="2602962432"/>
      </p:ext>
    </p:extLst>
  </p:cSld>
  <p:clrMapOvr>
    <a:masterClrMapping/>
  </p:clrMapOvr>
</p:sld>
</file>

<file path=ppt/theme/theme1.xml><?xml version="1.0" encoding="utf-8"?>
<a:theme xmlns:a="http://schemas.openxmlformats.org/drawingml/2006/main" name="YSBM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203</TotalTime>
  <Words>148</Words>
  <Application>Microsoft Office PowerPoint</Application>
  <PresentationFormat>On-screen Show (4:3)</PresentationFormat>
  <Paragraphs>13</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Helvetica</vt:lpstr>
      <vt:lpstr>Times New Roman</vt:lpstr>
      <vt:lpstr>YSBM_Template</vt:lpstr>
      <vt:lpstr>Gone But Not Forgotten  </vt:lpstr>
      <vt:lpstr>Gone But Not Forgotten </vt:lpstr>
      <vt:lpstr>Gone But Not Forgotten (2)</vt:lpstr>
    </vt:vector>
  </TitlesOfParts>
  <Company>USPS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smart business moments, Email and FOIA - Gone but not forgotten</dc:title>
  <dc:creator>Creative Group</dc:creator>
  <cp:lastModifiedBy>Hochmuth, Michaela - Washington, DC - Contractor</cp:lastModifiedBy>
  <cp:revision>47</cp:revision>
  <cp:lastPrinted>2015-09-04T02:20:42Z</cp:lastPrinted>
  <dcterms:created xsi:type="dcterms:W3CDTF">2014-08-01T15:55:50Z</dcterms:created>
  <dcterms:modified xsi:type="dcterms:W3CDTF">2019-02-12T20:29:36Z</dcterms:modified>
</cp:coreProperties>
</file>