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004175"/>
    <a:srgbClr val="F49406"/>
    <a:srgbClr val="FFC000"/>
    <a:srgbClr val="72A52D"/>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4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70B3F2-8B71-4B78-8A11-FC85EA694357}" type="datetimeFigureOut">
              <a:rPr lang="en-US" smtClean="0"/>
              <a:t>3/25/2019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EB55C4-B7D2-4D4D-A8BD-AA132AB8C8A6}" type="slidenum">
              <a:rPr lang="en-US" smtClean="0"/>
              <a:t>‹#›</a:t>
            </a:fld>
            <a:endParaRPr lang="en-US"/>
          </a:p>
        </p:txBody>
      </p:sp>
    </p:spTree>
    <p:extLst>
      <p:ext uri="{BB962C8B-B14F-4D97-AF65-F5344CB8AC3E}">
        <p14:creationId xmlns:p14="http://schemas.microsoft.com/office/powerpoint/2010/main" val="3178268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EB55C4-B7D2-4D4D-A8BD-AA132AB8C8A6}" type="slidenum">
              <a:rPr lang="en-US" smtClean="0"/>
              <a:t>3</a:t>
            </a:fld>
            <a:endParaRPr lang="en-US"/>
          </a:p>
        </p:txBody>
      </p:sp>
    </p:spTree>
    <p:extLst>
      <p:ext uri="{BB962C8B-B14F-4D97-AF65-F5344CB8AC3E}">
        <p14:creationId xmlns:p14="http://schemas.microsoft.com/office/powerpoint/2010/main" val="2619405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a:bodyPr>
          <a:lstStyle/>
          <a:p>
            <a:pPr algn="ctr"/>
            <a:r>
              <a:rPr lang="en-US" sz="4900" dirty="0" smtClean="0">
                <a:solidFill>
                  <a:srgbClr val="003296"/>
                </a:solidFill>
                <a:latin typeface="Arial"/>
                <a:ea typeface="+mn-ea"/>
              </a:rPr>
              <a:t>Ask First, Move Later</a:t>
            </a: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183"/>
            <a:ext cx="9144000" cy="1143000"/>
          </a:xfrm>
        </p:spPr>
        <p:txBody>
          <a:bodyPr>
            <a:normAutofit/>
          </a:bodyPr>
          <a:lstStyle/>
          <a:p>
            <a:pPr algn="ctr"/>
            <a:r>
              <a:rPr lang="en-US" dirty="0">
                <a:solidFill>
                  <a:srgbClr val="003296"/>
                </a:solidFill>
                <a:latin typeface="Arial"/>
              </a:rPr>
              <a:t>Ask First, Move Later</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5572" y="818492"/>
            <a:ext cx="7819697" cy="4615355"/>
          </a:xfrm>
        </p:spPr>
        <p:txBody>
          <a:bodyPr>
            <a:noAutofit/>
          </a:bodyPr>
          <a:lstStyle/>
          <a:p>
            <a:pPr marL="0" indent="0">
              <a:buNone/>
            </a:pPr>
            <a:endParaRPr lang="en-US" sz="2400" dirty="0" smtClean="0">
              <a:solidFill>
                <a:srgbClr val="004175"/>
              </a:solidFill>
              <a:latin typeface="Arial"/>
              <a:ea typeface="Times New Roman"/>
              <a:cs typeface="Arial"/>
            </a:endParaRPr>
          </a:p>
          <a:p>
            <a:pPr>
              <a:buFont typeface="Wingdings" panose="05000000000000000000" pitchFamily="2" charset="2"/>
              <a:buChar char="Ø"/>
            </a:pPr>
            <a:r>
              <a:rPr lang="en-US" sz="2400" dirty="0" smtClean="0">
                <a:solidFill>
                  <a:srgbClr val="003296"/>
                </a:solidFill>
                <a:latin typeface="Arial"/>
                <a:ea typeface="Times New Roman"/>
                <a:cs typeface="Arial"/>
              </a:rPr>
              <a:t>If </a:t>
            </a:r>
            <a:r>
              <a:rPr lang="en-US" sz="2400" dirty="0">
                <a:solidFill>
                  <a:srgbClr val="003296"/>
                </a:solidFill>
                <a:latin typeface="Arial"/>
                <a:ea typeface="Times New Roman"/>
                <a:cs typeface="Arial"/>
              </a:rPr>
              <a:t>a customer asks you about moving a mailbox, </a:t>
            </a:r>
            <a:r>
              <a:rPr lang="en-US" sz="2400" dirty="0" smtClean="0">
                <a:solidFill>
                  <a:srgbClr val="003296"/>
                </a:solidFill>
                <a:latin typeface="Arial"/>
                <a:ea typeface="Times New Roman"/>
                <a:cs typeface="Arial"/>
              </a:rPr>
              <a:t>inform </a:t>
            </a:r>
            <a:r>
              <a:rPr lang="en-US" sz="2400" dirty="0">
                <a:solidFill>
                  <a:srgbClr val="003296"/>
                </a:solidFill>
                <a:latin typeface="Arial"/>
                <a:ea typeface="Times New Roman"/>
                <a:cs typeface="Arial"/>
              </a:rPr>
              <a:t>the </a:t>
            </a:r>
            <a:r>
              <a:rPr lang="en-US" sz="2400" dirty="0" smtClean="0">
                <a:solidFill>
                  <a:srgbClr val="003296"/>
                </a:solidFill>
                <a:latin typeface="Arial"/>
                <a:ea typeface="Times New Roman"/>
                <a:cs typeface="Arial"/>
              </a:rPr>
              <a:t>customer to </a:t>
            </a:r>
            <a:r>
              <a:rPr lang="en-US" sz="2400" dirty="0">
                <a:solidFill>
                  <a:srgbClr val="003296"/>
                </a:solidFill>
                <a:latin typeface="Arial"/>
                <a:ea typeface="Times New Roman"/>
                <a:cs typeface="Arial"/>
              </a:rPr>
              <a:t>first contact the local Postmaster</a:t>
            </a:r>
            <a:r>
              <a:rPr lang="en-US" sz="2400" dirty="0" smtClean="0">
                <a:solidFill>
                  <a:srgbClr val="003296"/>
                </a:solidFill>
                <a:latin typeface="Arial"/>
                <a:ea typeface="Times New Roman"/>
                <a:cs typeface="Arial"/>
              </a:rPr>
              <a:t>.</a:t>
            </a:r>
          </a:p>
          <a:p>
            <a:pPr marL="0" indent="0">
              <a:buNone/>
            </a:pPr>
            <a:endParaRPr lang="en-US" sz="2400" dirty="0">
              <a:solidFill>
                <a:srgbClr val="003296"/>
              </a:solidFill>
              <a:latin typeface="Arial"/>
              <a:ea typeface="Times New Roman"/>
              <a:cs typeface="Arial"/>
            </a:endParaRPr>
          </a:p>
          <a:p>
            <a:pPr>
              <a:buFont typeface="Wingdings" panose="05000000000000000000" pitchFamily="2" charset="2"/>
              <a:buChar char="Ø"/>
            </a:pPr>
            <a:r>
              <a:rPr lang="en-US" sz="2400" dirty="0">
                <a:solidFill>
                  <a:srgbClr val="003296"/>
                </a:solidFill>
                <a:latin typeface="Arial"/>
                <a:ea typeface="Times New Roman"/>
                <a:cs typeface="Arial"/>
              </a:rPr>
              <a:t>Approved curbside mail receptacles must be placed where they protect the </a:t>
            </a:r>
            <a:r>
              <a:rPr lang="en-US" sz="2400" dirty="0" smtClean="0">
                <a:solidFill>
                  <a:srgbClr val="003296"/>
                </a:solidFill>
                <a:latin typeface="Arial"/>
                <a:ea typeface="Times New Roman"/>
                <a:cs typeface="Arial"/>
              </a:rPr>
              <a:t>mail.  Carriers </a:t>
            </a:r>
            <a:r>
              <a:rPr lang="en-US" sz="2400" dirty="0">
                <a:solidFill>
                  <a:srgbClr val="003296"/>
                </a:solidFill>
                <a:latin typeface="Arial"/>
                <a:ea typeface="Times New Roman"/>
                <a:cs typeface="Arial"/>
              </a:rPr>
              <a:t>must be able to safely and conveniently reach them — without leaving their vehicles.  Customers also should be able to reasonably and safely access them.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58420"/>
            <a:ext cx="9144000" cy="1143000"/>
          </a:xfrm>
        </p:spPr>
        <p:txBody>
          <a:bodyPr>
            <a:normAutofit/>
          </a:bodyPr>
          <a:lstStyle/>
          <a:p>
            <a:pPr algn="ctr"/>
            <a:r>
              <a:rPr lang="en-US" dirty="0">
                <a:solidFill>
                  <a:srgbClr val="003296"/>
                </a:solidFill>
                <a:latin typeface="Arial"/>
              </a:rPr>
              <a:t>Ask First, Move Later</a:t>
            </a:r>
            <a:endParaRPr lang="en-US" dirty="0"/>
          </a:p>
        </p:txBody>
      </p:sp>
      <p:sp>
        <p:nvSpPr>
          <p:cNvPr id="3" name="Content Placeholder 2"/>
          <p:cNvSpPr>
            <a:spLocks noGrp="1"/>
          </p:cNvSpPr>
          <p:nvPr>
            <p:ph idx="1"/>
          </p:nvPr>
        </p:nvSpPr>
        <p:spPr>
          <a:xfrm>
            <a:off x="885295" y="997527"/>
            <a:ext cx="7420353" cy="4876800"/>
          </a:xfrm>
        </p:spPr>
        <p:txBody>
          <a:bodyPr>
            <a:normAutofit fontScale="92500"/>
          </a:bodyPr>
          <a:lstStyle/>
          <a:p>
            <a:pPr>
              <a:buFont typeface="Wingdings" panose="05000000000000000000" pitchFamily="2" charset="2"/>
              <a:buChar char="Ø"/>
            </a:pPr>
            <a:endParaRPr lang="en-US" sz="2600" dirty="0" smtClean="0">
              <a:solidFill>
                <a:srgbClr val="F49406"/>
              </a:solidFill>
              <a:latin typeface="Arial"/>
              <a:ea typeface="Times New Roman"/>
              <a:cs typeface="Arial"/>
            </a:endParaRPr>
          </a:p>
          <a:p>
            <a:pPr>
              <a:buFont typeface="Wingdings" panose="05000000000000000000" pitchFamily="2" charset="2"/>
              <a:buChar char="Ø"/>
            </a:pPr>
            <a:r>
              <a:rPr lang="en-US" sz="2600" dirty="0" smtClean="0">
                <a:solidFill>
                  <a:srgbClr val="003296"/>
                </a:solidFill>
                <a:latin typeface="Arial"/>
                <a:ea typeface="Times New Roman"/>
                <a:cs typeface="Arial"/>
              </a:rPr>
              <a:t>And </a:t>
            </a:r>
            <a:r>
              <a:rPr lang="en-US" sz="2600" dirty="0">
                <a:solidFill>
                  <a:srgbClr val="003296"/>
                </a:solidFill>
                <a:latin typeface="Arial"/>
                <a:ea typeface="Times New Roman"/>
                <a:cs typeface="Arial"/>
              </a:rPr>
              <a:t>they must be placed on the right side of the road in the direction of travel when required by traffic conditions, or when driving on the left side to reach it would violate traffic laws</a:t>
            </a:r>
            <a:r>
              <a:rPr lang="en-US" sz="2600" dirty="0" smtClean="0">
                <a:solidFill>
                  <a:srgbClr val="003296"/>
                </a:solidFill>
                <a:latin typeface="Arial"/>
                <a:ea typeface="Times New Roman"/>
                <a:cs typeface="Arial"/>
              </a:rPr>
              <a:t>.</a:t>
            </a:r>
          </a:p>
          <a:p>
            <a:pPr marL="0" indent="0">
              <a:buNone/>
            </a:pPr>
            <a:endParaRPr lang="en-US" sz="2600" dirty="0" smtClean="0">
              <a:solidFill>
                <a:srgbClr val="003296"/>
              </a:solidFill>
              <a:latin typeface="Arial"/>
            </a:endParaRPr>
          </a:p>
          <a:p>
            <a:pPr marL="0" indent="0">
              <a:buNone/>
            </a:pPr>
            <a:r>
              <a:rPr lang="en-US" sz="2600" dirty="0" smtClean="0">
                <a:solidFill>
                  <a:srgbClr val="003296"/>
                </a:solidFill>
                <a:latin typeface="Arial"/>
              </a:rPr>
              <a:t>Keeping </a:t>
            </a:r>
            <a:r>
              <a:rPr lang="en-US" sz="2600" dirty="0">
                <a:solidFill>
                  <a:srgbClr val="003296"/>
                </a:solidFill>
                <a:latin typeface="Arial"/>
              </a:rPr>
              <a:t>customers and employees safe is our </a:t>
            </a:r>
            <a:r>
              <a:rPr lang="en-US" sz="2600" dirty="0" smtClean="0">
                <a:solidFill>
                  <a:srgbClr val="003296"/>
                </a:solidFill>
                <a:latin typeface="Arial"/>
              </a:rPr>
              <a:t>priority.  And </a:t>
            </a:r>
            <a:r>
              <a:rPr lang="en-US" sz="2600" dirty="0">
                <a:solidFill>
                  <a:srgbClr val="003296"/>
                </a:solidFill>
                <a:latin typeface="Arial"/>
              </a:rPr>
              <a:t>that's smart business</a:t>
            </a:r>
            <a:r>
              <a:rPr lang="en-US" sz="2600" dirty="0" smtClean="0">
                <a:solidFill>
                  <a:srgbClr val="003296"/>
                </a:solidFill>
                <a:latin typeface="Arial"/>
              </a:rPr>
              <a:t>.</a:t>
            </a:r>
          </a:p>
          <a:p>
            <a:pPr marL="0" indent="0">
              <a:buNone/>
            </a:pPr>
            <a:endParaRPr lang="en-US" sz="2600" dirty="0">
              <a:solidFill>
                <a:srgbClr val="003296"/>
              </a:solidFill>
              <a:latin typeface="Arial"/>
            </a:endParaRPr>
          </a:p>
          <a:p>
            <a:pPr marL="0" indent="0">
              <a:buNone/>
            </a:pPr>
            <a:r>
              <a:rPr lang="en-US" sz="2200" i="1" dirty="0">
                <a:solidFill>
                  <a:srgbClr val="003296"/>
                </a:solidFill>
                <a:latin typeface="Arial"/>
              </a:rPr>
              <a:t>Find out more about the placement of curbside mail receptacles in the Postal Bulletin and in the POM, Section 632.</a:t>
            </a:r>
          </a:p>
          <a:p>
            <a:pPr marL="0" indent="0">
              <a:buNone/>
            </a:pPr>
            <a:endParaRPr lang="en-US" sz="2600" dirty="0">
              <a:solidFill>
                <a:srgbClr val="003296"/>
              </a:solidFill>
              <a:latin typeface="Arial"/>
            </a:endParaRP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TotalTime>
  <Words>151</Words>
  <Application>Microsoft Office PowerPoint</Application>
  <PresentationFormat>On-screen Show (4:3)</PresentationFormat>
  <Paragraphs>14</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Ask First, Move Later </vt:lpstr>
      <vt:lpstr>Ask First, Move Later</vt:lpstr>
      <vt:lpstr>Ask First, Move Later</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50</cp:revision>
  <dcterms:created xsi:type="dcterms:W3CDTF">2014-08-01T15:55:50Z</dcterms:created>
  <dcterms:modified xsi:type="dcterms:W3CDTF">2019-03-25T16:04:14Z</dcterms:modified>
</cp:coreProperties>
</file>