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60"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1AFFC27-C543-4243-A037-AEECC4180110}" type="datetimeFigureOut">
              <a:rPr lang="en-US" smtClean="0"/>
              <a:t>2/13/2019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344CDDC-49DF-4D93-8618-5E0402E9A10A}" type="slidenum">
              <a:rPr lang="en-US" smtClean="0"/>
              <a:t>‹#›</a:t>
            </a:fld>
            <a:endParaRPr lang="en-US"/>
          </a:p>
        </p:txBody>
      </p:sp>
    </p:spTree>
    <p:extLst>
      <p:ext uri="{BB962C8B-B14F-4D97-AF65-F5344CB8AC3E}">
        <p14:creationId xmlns:p14="http://schemas.microsoft.com/office/powerpoint/2010/main" val="3869215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4CDDC-49DF-4D93-8618-5E0402E9A10A}" type="slidenum">
              <a:rPr lang="en-US" smtClean="0"/>
              <a:t>1</a:t>
            </a:fld>
            <a:endParaRPr lang="en-US"/>
          </a:p>
        </p:txBody>
      </p:sp>
    </p:spTree>
    <p:extLst>
      <p:ext uri="{BB962C8B-B14F-4D97-AF65-F5344CB8AC3E}">
        <p14:creationId xmlns:p14="http://schemas.microsoft.com/office/powerpoint/2010/main" val="360148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4CDDC-49DF-4D93-8618-5E0402E9A10A}" type="slidenum">
              <a:rPr lang="en-US" smtClean="0"/>
              <a:t>3</a:t>
            </a:fld>
            <a:endParaRPr lang="en-US"/>
          </a:p>
        </p:txBody>
      </p:sp>
    </p:spTree>
    <p:extLst>
      <p:ext uri="{BB962C8B-B14F-4D97-AF65-F5344CB8AC3E}">
        <p14:creationId xmlns:p14="http://schemas.microsoft.com/office/powerpoint/2010/main" val="30282172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smtClean="0">
                <a:solidFill>
                  <a:srgbClr val="003296"/>
                </a:solidFill>
                <a:latin typeface="Arial"/>
              </a:rPr>
              <a:t>Don’t Even Think About It</a:t>
            </a: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
        <p:nvSpPr>
          <p:cNvPr id="3" name="TextBox 2"/>
          <p:cNvSpPr txBox="1"/>
          <p:nvPr/>
        </p:nvSpPr>
        <p:spPr>
          <a:xfrm>
            <a:off x="228600" y="6502956"/>
            <a:ext cx="1042987" cy="215444"/>
          </a:xfrm>
          <a:prstGeom prst="rect">
            <a:avLst/>
          </a:prstGeom>
          <a:noFill/>
        </p:spPr>
        <p:txBody>
          <a:bodyPr wrap="square" rtlCol="0">
            <a:spAutoFit/>
          </a:bodyPr>
          <a:lstStyle/>
          <a:p>
            <a:r>
              <a:rPr lang="en-US" sz="800" dirty="0"/>
              <a:t> </a:t>
            </a:r>
            <a:r>
              <a:rPr lang="en-US" sz="800" dirty="0">
                <a:solidFill>
                  <a:schemeClr val="bg1">
                    <a:lumMod val="75000"/>
                  </a:schemeClr>
                </a:solidFill>
              </a:rPr>
              <a:t>508-2/1319-mh</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124" y="5407"/>
            <a:ext cx="7303383" cy="694382"/>
          </a:xfrm>
        </p:spPr>
        <p:txBody>
          <a:bodyPr>
            <a:normAutofit fontScale="90000"/>
          </a:bodyPr>
          <a:lstStyle/>
          <a:p>
            <a:r>
              <a:rPr lang="en-US" dirty="0">
                <a:solidFill>
                  <a:srgbClr val="003296"/>
                </a:solidFill>
                <a:latin typeface="Arial"/>
              </a:rPr>
              <a:t>Don’t Even Think About It</a:t>
            </a:r>
            <a:r>
              <a:rPr lang="en-US" sz="8000" dirty="0">
                <a:latin typeface="Arial" panose="020B0604020202020204" pitchFamily="34" charset="0"/>
                <a:cs typeface="Arial" panose="020B0604020202020204" pitchFamily="34" charset="0"/>
              </a:rPr>
              <a:t/>
            </a:r>
            <a:br>
              <a:rPr lang="en-US" sz="800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1512290" y="626885"/>
            <a:ext cx="7420353" cy="3313756"/>
          </a:xfrm>
        </p:spPr>
        <p:txBody>
          <a:bodyPr>
            <a:noAutofit/>
          </a:bodyPr>
          <a:lstStyle/>
          <a:p>
            <a:pPr marL="0" indent="0">
              <a:spcBef>
                <a:spcPts val="0"/>
              </a:spcBef>
              <a:spcAft>
                <a:spcPts val="0"/>
              </a:spcAft>
              <a:buNone/>
            </a:pPr>
            <a:r>
              <a:rPr lang="en-US" sz="2200" dirty="0">
                <a:solidFill>
                  <a:srgbClr val="1D49A2"/>
                </a:solidFill>
              </a:rPr>
              <a:t>Your personal use of government property is still government use — and wrongful behavior is always </a:t>
            </a:r>
            <a:r>
              <a:rPr lang="en-US" sz="2200" dirty="0" smtClean="0">
                <a:solidFill>
                  <a:srgbClr val="1D49A2"/>
                </a:solidFill>
              </a:rPr>
              <a:t>wrongful.</a:t>
            </a:r>
          </a:p>
          <a:p>
            <a:pPr marL="0" indent="0">
              <a:spcBef>
                <a:spcPts val="0"/>
              </a:spcBef>
              <a:spcAft>
                <a:spcPts val="0"/>
              </a:spcAft>
              <a:buNone/>
            </a:pPr>
            <a:endParaRPr lang="en-US" sz="2200" dirty="0">
              <a:solidFill>
                <a:srgbClr val="1D49A2"/>
              </a:solidFill>
            </a:endParaRPr>
          </a:p>
          <a:p>
            <a:pPr marL="0" indent="0">
              <a:spcBef>
                <a:spcPts val="0"/>
              </a:spcBef>
              <a:spcAft>
                <a:spcPts val="0"/>
              </a:spcAft>
              <a:buNone/>
            </a:pPr>
            <a:r>
              <a:rPr lang="en-US" sz="2200" dirty="0">
                <a:solidFill>
                  <a:srgbClr val="1D49A2"/>
                </a:solidFill>
              </a:rPr>
              <a:t>Only very limited personal use of government property is acceptable. Certain activities are always prohibited on government computers, phones and other devices at any time, no matter where you are at the time. These include</a:t>
            </a:r>
            <a:r>
              <a:rPr lang="en-US" sz="2200" dirty="0" smtClean="0">
                <a:solidFill>
                  <a:srgbClr val="1D49A2"/>
                </a:solidFill>
              </a:rPr>
              <a:t>:</a:t>
            </a:r>
          </a:p>
          <a:p>
            <a:pPr marL="0" indent="0">
              <a:spcBef>
                <a:spcPts val="0"/>
              </a:spcBef>
              <a:spcAft>
                <a:spcPts val="0"/>
              </a:spcAft>
              <a:buNone/>
            </a:pPr>
            <a:r>
              <a:rPr lang="en-US" sz="2200" dirty="0" smtClean="0">
                <a:solidFill>
                  <a:srgbClr val="1D49A2"/>
                </a:solidFill>
              </a:rPr>
              <a:t>  </a:t>
            </a:r>
          </a:p>
          <a:p>
            <a:pPr lvl="0">
              <a:spcBef>
                <a:spcPts val="0"/>
              </a:spcBef>
              <a:spcAft>
                <a:spcPts val="0"/>
              </a:spcAft>
            </a:pPr>
            <a:r>
              <a:rPr lang="en-US" sz="2200" dirty="0">
                <a:solidFill>
                  <a:srgbClr val="1D49A2"/>
                </a:solidFill>
              </a:rPr>
              <a:t>Viewing, creating, sending or arranging to receive sexually explicit videos, photographs, jokes or other materials.</a:t>
            </a:r>
          </a:p>
          <a:p>
            <a:pPr lvl="0">
              <a:spcBef>
                <a:spcPts val="0"/>
              </a:spcBef>
              <a:spcAft>
                <a:spcPts val="0"/>
              </a:spcAft>
            </a:pPr>
            <a:r>
              <a:rPr lang="en-US" sz="2200" dirty="0">
                <a:solidFill>
                  <a:srgbClr val="1D49A2"/>
                </a:solidFill>
              </a:rPr>
              <a:t>Pyramid schemes, gambling, betting.</a:t>
            </a:r>
          </a:p>
          <a:p>
            <a:pPr lvl="0">
              <a:spcBef>
                <a:spcPts val="0"/>
              </a:spcBef>
              <a:spcAft>
                <a:spcPts val="0"/>
              </a:spcAft>
            </a:pPr>
            <a:r>
              <a:rPr lang="en-US" sz="2200" dirty="0">
                <a:solidFill>
                  <a:srgbClr val="1D49A2"/>
                </a:solidFill>
              </a:rPr>
              <a:t>Buying, selling or arranging to use illegal drugs.</a:t>
            </a:r>
          </a:p>
          <a:p>
            <a:pPr lvl="0">
              <a:spcBef>
                <a:spcPts val="0"/>
              </a:spcBef>
              <a:spcAft>
                <a:spcPts val="0"/>
              </a:spcAft>
            </a:pPr>
            <a:r>
              <a:rPr lang="en-US" sz="2200" dirty="0">
                <a:solidFill>
                  <a:srgbClr val="1D49A2"/>
                </a:solidFill>
              </a:rPr>
              <a:t>Working for an outside employer.</a:t>
            </a:r>
          </a:p>
          <a:p>
            <a:pPr lvl="0">
              <a:spcBef>
                <a:spcPts val="0"/>
              </a:spcBef>
              <a:spcAft>
                <a:spcPts val="0"/>
              </a:spcAft>
            </a:pPr>
            <a:r>
              <a:rPr lang="en-US" sz="2200" dirty="0">
                <a:solidFill>
                  <a:srgbClr val="1D49A2"/>
                </a:solidFill>
              </a:rPr>
              <a:t>Operating an outside business.</a:t>
            </a:r>
          </a:p>
          <a:p>
            <a:pPr marL="0" indent="0">
              <a:buNone/>
            </a:pPr>
            <a:r>
              <a:rPr lang="en-US" sz="2400" dirty="0" smtClean="0">
                <a:solidFill>
                  <a:srgbClr val="1D49A2"/>
                </a:solidFill>
              </a:rPr>
              <a:t> </a:t>
            </a:r>
            <a:endParaRPr lang="en-US" sz="2400" dirty="0">
              <a:solidFill>
                <a:srgbClr val="1D49A2"/>
              </a:solidFill>
            </a:endParaRPr>
          </a:p>
          <a:p>
            <a:endParaRPr lang="en-US" sz="2400" dirty="0" smtClean="0">
              <a:solidFill>
                <a:srgbClr val="1D49A2"/>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925" y="489233"/>
            <a:ext cx="7420353" cy="1143000"/>
          </a:xfrm>
        </p:spPr>
        <p:txBody>
          <a:bodyPr/>
          <a:lstStyle/>
          <a:p>
            <a:r>
              <a:rPr lang="en-US" dirty="0">
                <a:solidFill>
                  <a:srgbClr val="003296"/>
                </a:solidFill>
                <a:latin typeface="Arial"/>
              </a:rPr>
              <a:t>Don’t Even Think About It</a:t>
            </a:r>
            <a:endParaRPr lang="en-US" sz="8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2400" dirty="0" smtClean="0">
                <a:solidFill>
                  <a:srgbClr val="1D49A2"/>
                </a:solidFill>
              </a:rPr>
              <a:t>Do </a:t>
            </a:r>
            <a:r>
              <a:rPr lang="en-US" sz="2400" dirty="0">
                <a:solidFill>
                  <a:srgbClr val="1D49A2"/>
                </a:solidFill>
              </a:rPr>
              <a:t>the right thing. It’s what our customers trust us to do. </a:t>
            </a:r>
          </a:p>
          <a:p>
            <a:endParaRPr lang="en-US" sz="2400" dirty="0">
              <a:solidFill>
                <a:srgbClr val="1D49A2"/>
              </a:solidFill>
            </a:endParaRPr>
          </a:p>
          <a:p>
            <a:pPr marL="0" indent="0">
              <a:buNone/>
            </a:pPr>
            <a:r>
              <a:rPr lang="en-US" sz="2400" dirty="0">
                <a:solidFill>
                  <a:srgbClr val="1D49A2"/>
                </a:solidFill>
              </a:rPr>
              <a:t>Use government property only to achieve our mission.</a:t>
            </a:r>
          </a:p>
          <a:p>
            <a:endParaRPr lang="en-US" sz="2400" dirty="0">
              <a:solidFill>
                <a:srgbClr val="1D49A2"/>
              </a:solidFill>
            </a:endParaRPr>
          </a:p>
          <a:p>
            <a:pPr marL="0" indent="0">
              <a:buNone/>
            </a:pPr>
            <a:r>
              <a:rPr lang="en-US" sz="2400" dirty="0">
                <a:solidFill>
                  <a:srgbClr val="1D49A2"/>
                </a:solidFill>
              </a:rPr>
              <a:t>And that’s smart business.</a:t>
            </a: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TotalTime>
  <Words>155</Words>
  <Application>Microsoft Office PowerPoint</Application>
  <PresentationFormat>On-screen Show (4:3)</PresentationFormat>
  <Paragraphs>21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YSBM_Template</vt:lpstr>
      <vt:lpstr>Don’t Even Think About It  </vt:lpstr>
      <vt:lpstr>Don’t Even Think About It </vt:lpstr>
      <vt:lpstr>Don’t Even Think About It</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Hochmuth, Michaela - Washington, DC - Contractor</cp:lastModifiedBy>
  <cp:revision>45</cp:revision>
  <cp:lastPrinted>2015-09-04T02:20:42Z</cp:lastPrinted>
  <dcterms:created xsi:type="dcterms:W3CDTF">2014-08-01T15:55:50Z</dcterms:created>
  <dcterms:modified xsi:type="dcterms:W3CDTF">2019-02-13T14:33:56Z</dcterms:modified>
</cp:coreProperties>
</file>